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66" r:id="rId5"/>
    <p:sldId id="267" r:id="rId6"/>
    <p:sldId id="259" r:id="rId7"/>
    <p:sldId id="260" r:id="rId8"/>
    <p:sldId id="269" r:id="rId9"/>
    <p:sldId id="268" r:id="rId10"/>
    <p:sldId id="270" r:id="rId11"/>
    <p:sldId id="261" r:id="rId12"/>
    <p:sldId id="264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D8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6" autoAdjust="0"/>
  </p:normalViewPr>
  <p:slideViewPr>
    <p:cSldViewPr snapToGrid="0">
      <p:cViewPr>
        <p:scale>
          <a:sx n="48" d="100"/>
          <a:sy n="48" d="100"/>
        </p:scale>
        <p:origin x="67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elopment\GitHub\Fairness-Practices-Catalog\Dataset\Raw%20datas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elopment\GitHub\Fairness-Practices-Catalog\Dataset\Raw%20datas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elopment\GitHub\Fairness-Practices-Catalog\Dataset\Raw%20datase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elopment\GitHub\Fairness-Practices-Catalog\Dataset\Raw%20datase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elopment\GitHub\Fairness-Practices-Catalog\Dataset\Raw%20datase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elopment\GitHub\Fairness-Practices-Catalog\Dataset\Raw%20datase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elopment\GitHub\Fairness-Practices-Catalog\Dataset\Raw%20datase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elopment\GitHub\Fairness-Practices-Catalog\Dataset\Raw%20datase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Con che probabilità i seguenti attributi sensibili potrebbero causare discriminazioni?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'Root causes'!$AB$2</c:f>
              <c:strCache>
                <c:ptCount val="1"/>
                <c:pt idx="0">
                  <c:v>1 - Definitely not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'Root causes'!$AC$1:$AH$1</c:f>
              <c:strCache>
                <c:ptCount val="6"/>
                <c:pt idx="0">
                  <c:v>Age</c:v>
                </c:pt>
                <c:pt idx="1">
                  <c:v>Sex, gender</c:v>
                </c:pt>
                <c:pt idx="2">
                  <c:v>Race, skin color</c:v>
                </c:pt>
                <c:pt idx="3">
                  <c:v>Origin nation</c:v>
                </c:pt>
                <c:pt idx="4">
                  <c:v>Language</c:v>
                </c:pt>
                <c:pt idx="5">
                  <c:v>Sexual orientation</c:v>
                </c:pt>
              </c:strCache>
            </c:strRef>
          </c:cat>
          <c:val>
            <c:numRef>
              <c:f>'Root causes'!$AC$2:$AH$2</c:f>
              <c:numCache>
                <c:formatCode>General</c:formatCode>
                <c:ptCount val="6"/>
                <c:pt idx="0">
                  <c:v>8</c:v>
                </c:pt>
                <c:pt idx="1">
                  <c:v>2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1F-4327-9A77-3F17A4B32367}"/>
            </c:ext>
          </c:extLst>
        </c:ser>
        <c:ser>
          <c:idx val="1"/>
          <c:order val="1"/>
          <c:tx>
            <c:strRef>
              <c:f>'Root causes'!$AB$3</c:f>
              <c:strCache>
                <c:ptCount val="1"/>
                <c:pt idx="0">
                  <c:v>2 - Probably not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'Root causes'!$AC$1:$AH$1</c:f>
              <c:strCache>
                <c:ptCount val="6"/>
                <c:pt idx="0">
                  <c:v>Age</c:v>
                </c:pt>
                <c:pt idx="1">
                  <c:v>Sex, gender</c:v>
                </c:pt>
                <c:pt idx="2">
                  <c:v>Race, skin color</c:v>
                </c:pt>
                <c:pt idx="3">
                  <c:v>Origin nation</c:v>
                </c:pt>
                <c:pt idx="4">
                  <c:v>Language</c:v>
                </c:pt>
                <c:pt idx="5">
                  <c:v>Sexual orientation</c:v>
                </c:pt>
              </c:strCache>
            </c:strRef>
          </c:cat>
          <c:val>
            <c:numRef>
              <c:f>'Root causes'!$AC$3:$AH$3</c:f>
              <c:numCache>
                <c:formatCode>General</c:formatCode>
                <c:ptCount val="6"/>
                <c:pt idx="0">
                  <c:v>21</c:v>
                </c:pt>
                <c:pt idx="1">
                  <c:v>1</c:v>
                </c:pt>
                <c:pt idx="2">
                  <c:v>8</c:v>
                </c:pt>
                <c:pt idx="3">
                  <c:v>9</c:v>
                </c:pt>
                <c:pt idx="4">
                  <c:v>22</c:v>
                </c:pt>
                <c:pt idx="5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1F-4327-9A77-3F17A4B32367}"/>
            </c:ext>
          </c:extLst>
        </c:ser>
        <c:ser>
          <c:idx val="2"/>
          <c:order val="2"/>
          <c:tx>
            <c:strRef>
              <c:f>'Root causes'!$AB$4</c:f>
              <c:strCache>
                <c:ptCount val="1"/>
                <c:pt idx="0">
                  <c:v>3 - Neutral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'Root causes'!$AC$1:$AH$1</c:f>
              <c:strCache>
                <c:ptCount val="6"/>
                <c:pt idx="0">
                  <c:v>Age</c:v>
                </c:pt>
                <c:pt idx="1">
                  <c:v>Sex, gender</c:v>
                </c:pt>
                <c:pt idx="2">
                  <c:v>Race, skin color</c:v>
                </c:pt>
                <c:pt idx="3">
                  <c:v>Origin nation</c:v>
                </c:pt>
                <c:pt idx="4">
                  <c:v>Language</c:v>
                </c:pt>
                <c:pt idx="5">
                  <c:v>Sexual orientation</c:v>
                </c:pt>
              </c:strCache>
            </c:strRef>
          </c:cat>
          <c:val>
            <c:numRef>
              <c:f>'Root causes'!$AC$4:$AH$4</c:f>
              <c:numCache>
                <c:formatCode>General</c:formatCode>
                <c:ptCount val="6"/>
                <c:pt idx="0">
                  <c:v>32</c:v>
                </c:pt>
                <c:pt idx="1">
                  <c:v>9</c:v>
                </c:pt>
                <c:pt idx="2">
                  <c:v>5</c:v>
                </c:pt>
                <c:pt idx="3">
                  <c:v>20</c:v>
                </c:pt>
                <c:pt idx="4">
                  <c:v>28</c:v>
                </c:pt>
                <c:pt idx="5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1F-4327-9A77-3F17A4B32367}"/>
            </c:ext>
          </c:extLst>
        </c:ser>
        <c:ser>
          <c:idx val="3"/>
          <c:order val="3"/>
          <c:tx>
            <c:strRef>
              <c:f>'Root causes'!$AB$5</c:f>
              <c:strCache>
                <c:ptCount val="1"/>
                <c:pt idx="0">
                  <c:v>4 - Very probably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'Root causes'!$AC$1:$AH$1</c:f>
              <c:strCache>
                <c:ptCount val="6"/>
                <c:pt idx="0">
                  <c:v>Age</c:v>
                </c:pt>
                <c:pt idx="1">
                  <c:v>Sex, gender</c:v>
                </c:pt>
                <c:pt idx="2">
                  <c:v>Race, skin color</c:v>
                </c:pt>
                <c:pt idx="3">
                  <c:v>Origin nation</c:v>
                </c:pt>
                <c:pt idx="4">
                  <c:v>Language</c:v>
                </c:pt>
                <c:pt idx="5">
                  <c:v>Sexual orientation</c:v>
                </c:pt>
              </c:strCache>
            </c:strRef>
          </c:cat>
          <c:val>
            <c:numRef>
              <c:f>'Root causes'!$AC$5:$AH$5</c:f>
              <c:numCache>
                <c:formatCode>General</c:formatCode>
                <c:ptCount val="6"/>
                <c:pt idx="0">
                  <c:v>42</c:v>
                </c:pt>
                <c:pt idx="1">
                  <c:v>50</c:v>
                </c:pt>
                <c:pt idx="2">
                  <c:v>35</c:v>
                </c:pt>
                <c:pt idx="3">
                  <c:v>50</c:v>
                </c:pt>
                <c:pt idx="4">
                  <c:v>42</c:v>
                </c:pt>
                <c:pt idx="5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D1F-4327-9A77-3F17A4B32367}"/>
            </c:ext>
          </c:extLst>
        </c:ser>
        <c:ser>
          <c:idx val="4"/>
          <c:order val="4"/>
          <c:tx>
            <c:strRef>
              <c:f>'Root causes'!$AB$6</c:f>
              <c:strCache>
                <c:ptCount val="1"/>
                <c:pt idx="0">
                  <c:v>5 - Definitely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'Root causes'!$AC$1:$AH$1</c:f>
              <c:strCache>
                <c:ptCount val="6"/>
                <c:pt idx="0">
                  <c:v>Age</c:v>
                </c:pt>
                <c:pt idx="1">
                  <c:v>Sex, gender</c:v>
                </c:pt>
                <c:pt idx="2">
                  <c:v>Race, skin color</c:v>
                </c:pt>
                <c:pt idx="3">
                  <c:v>Origin nation</c:v>
                </c:pt>
                <c:pt idx="4">
                  <c:v>Language</c:v>
                </c:pt>
                <c:pt idx="5">
                  <c:v>Sexual orientation</c:v>
                </c:pt>
              </c:strCache>
            </c:strRef>
          </c:cat>
          <c:val>
            <c:numRef>
              <c:f>'Root causes'!$AC$6:$AH$6</c:f>
              <c:numCache>
                <c:formatCode>General</c:formatCode>
                <c:ptCount val="6"/>
                <c:pt idx="0">
                  <c:v>12</c:v>
                </c:pt>
                <c:pt idx="1">
                  <c:v>53</c:v>
                </c:pt>
                <c:pt idx="2">
                  <c:v>67</c:v>
                </c:pt>
                <c:pt idx="3">
                  <c:v>35</c:v>
                </c:pt>
                <c:pt idx="4">
                  <c:v>20</c:v>
                </c:pt>
                <c:pt idx="5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D1F-4327-9A77-3F17A4B3236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872986879"/>
        <c:axId val="873000607"/>
      </c:barChart>
      <c:catAx>
        <c:axId val="87298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73000607"/>
        <c:crosses val="autoZero"/>
        <c:auto val="1"/>
        <c:lblAlgn val="ctr"/>
        <c:lblOffset val="100"/>
        <c:noMultiLvlLbl val="0"/>
      </c:catAx>
      <c:valAx>
        <c:axId val="873000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7298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Con che probabilità i seguenti attributi sensibili potrebbero causare discriminazioni?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'Root causes'!$AB$2</c:f>
              <c:strCache>
                <c:ptCount val="1"/>
                <c:pt idx="0">
                  <c:v>1 - Definitely not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'Root causes'!$AI$1:$AN$1</c:f>
              <c:strCache>
                <c:ptCount val="6"/>
                <c:pt idx="0">
                  <c:v>Religious orientation</c:v>
                </c:pt>
                <c:pt idx="1">
                  <c:v>Familial status</c:v>
                </c:pt>
                <c:pt idx="2">
                  <c:v>Disability</c:v>
                </c:pt>
                <c:pt idx="3">
                  <c:v>Pregnancy</c:v>
                </c:pt>
                <c:pt idx="4">
                  <c:v>Job career</c:v>
                </c:pt>
                <c:pt idx="5">
                  <c:v>Equal pay, compensation</c:v>
                </c:pt>
              </c:strCache>
            </c:strRef>
          </c:cat>
          <c:val>
            <c:numRef>
              <c:f>'Root causes'!$AI$2:$AN$2</c:f>
              <c:numCache>
                <c:formatCode>General</c:formatCode>
                <c:ptCount val="6"/>
                <c:pt idx="0">
                  <c:v>6</c:v>
                </c:pt>
                <c:pt idx="1">
                  <c:v>9</c:v>
                </c:pt>
                <c:pt idx="2">
                  <c:v>5</c:v>
                </c:pt>
                <c:pt idx="3">
                  <c:v>13</c:v>
                </c:pt>
                <c:pt idx="4">
                  <c:v>7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5D-4EF0-AF9C-EDE778CE1F80}"/>
            </c:ext>
          </c:extLst>
        </c:ser>
        <c:ser>
          <c:idx val="1"/>
          <c:order val="1"/>
          <c:tx>
            <c:strRef>
              <c:f>'Root causes'!$AB$3</c:f>
              <c:strCache>
                <c:ptCount val="1"/>
                <c:pt idx="0">
                  <c:v>2 - Probably not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'Root causes'!$AI$1:$AN$1</c:f>
              <c:strCache>
                <c:ptCount val="6"/>
                <c:pt idx="0">
                  <c:v>Religious orientation</c:v>
                </c:pt>
                <c:pt idx="1">
                  <c:v>Familial status</c:v>
                </c:pt>
                <c:pt idx="2">
                  <c:v>Disability</c:v>
                </c:pt>
                <c:pt idx="3">
                  <c:v>Pregnancy</c:v>
                </c:pt>
                <c:pt idx="4">
                  <c:v>Job career</c:v>
                </c:pt>
                <c:pt idx="5">
                  <c:v>Equal pay, compensation</c:v>
                </c:pt>
              </c:strCache>
            </c:strRef>
          </c:cat>
          <c:val>
            <c:numRef>
              <c:f>'Root causes'!$AI$3:$AN$3</c:f>
              <c:numCache>
                <c:formatCode>General</c:formatCode>
                <c:ptCount val="6"/>
                <c:pt idx="0">
                  <c:v>19</c:v>
                </c:pt>
                <c:pt idx="1">
                  <c:v>37</c:v>
                </c:pt>
                <c:pt idx="2">
                  <c:v>11</c:v>
                </c:pt>
                <c:pt idx="3">
                  <c:v>24</c:v>
                </c:pt>
                <c:pt idx="4">
                  <c:v>29</c:v>
                </c:pt>
                <c:pt idx="5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5D-4EF0-AF9C-EDE778CE1F80}"/>
            </c:ext>
          </c:extLst>
        </c:ser>
        <c:ser>
          <c:idx val="2"/>
          <c:order val="2"/>
          <c:tx>
            <c:strRef>
              <c:f>'Root causes'!$AB$4</c:f>
              <c:strCache>
                <c:ptCount val="1"/>
                <c:pt idx="0">
                  <c:v>3 - Neutral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'Root causes'!$AI$1:$AN$1</c:f>
              <c:strCache>
                <c:ptCount val="6"/>
                <c:pt idx="0">
                  <c:v>Religious orientation</c:v>
                </c:pt>
                <c:pt idx="1">
                  <c:v>Familial status</c:v>
                </c:pt>
                <c:pt idx="2">
                  <c:v>Disability</c:v>
                </c:pt>
                <c:pt idx="3">
                  <c:v>Pregnancy</c:v>
                </c:pt>
                <c:pt idx="4">
                  <c:v>Job career</c:v>
                </c:pt>
                <c:pt idx="5">
                  <c:v>Equal pay, compensation</c:v>
                </c:pt>
              </c:strCache>
            </c:strRef>
          </c:cat>
          <c:val>
            <c:numRef>
              <c:f>'Root causes'!$AI$4:$AN$4</c:f>
              <c:numCache>
                <c:formatCode>General</c:formatCode>
                <c:ptCount val="6"/>
                <c:pt idx="0">
                  <c:v>21</c:v>
                </c:pt>
                <c:pt idx="1">
                  <c:v>34</c:v>
                </c:pt>
                <c:pt idx="2">
                  <c:v>25</c:v>
                </c:pt>
                <c:pt idx="3">
                  <c:v>33</c:v>
                </c:pt>
                <c:pt idx="4">
                  <c:v>32</c:v>
                </c:pt>
                <c:pt idx="5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5D-4EF0-AF9C-EDE778CE1F80}"/>
            </c:ext>
          </c:extLst>
        </c:ser>
        <c:ser>
          <c:idx val="3"/>
          <c:order val="3"/>
          <c:tx>
            <c:strRef>
              <c:f>'Root causes'!$AB$5</c:f>
              <c:strCache>
                <c:ptCount val="1"/>
                <c:pt idx="0">
                  <c:v>4 - Very probably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'Root causes'!$AI$1:$AN$1</c:f>
              <c:strCache>
                <c:ptCount val="6"/>
                <c:pt idx="0">
                  <c:v>Religious orientation</c:v>
                </c:pt>
                <c:pt idx="1">
                  <c:v>Familial status</c:v>
                </c:pt>
                <c:pt idx="2">
                  <c:v>Disability</c:v>
                </c:pt>
                <c:pt idx="3">
                  <c:v>Pregnancy</c:v>
                </c:pt>
                <c:pt idx="4">
                  <c:v>Job career</c:v>
                </c:pt>
                <c:pt idx="5">
                  <c:v>Equal pay, compensation</c:v>
                </c:pt>
              </c:strCache>
            </c:strRef>
          </c:cat>
          <c:val>
            <c:numRef>
              <c:f>'Root causes'!$AI$5:$AN$5</c:f>
              <c:numCache>
                <c:formatCode>General</c:formatCode>
                <c:ptCount val="6"/>
                <c:pt idx="0">
                  <c:v>46</c:v>
                </c:pt>
                <c:pt idx="1">
                  <c:v>26</c:v>
                </c:pt>
                <c:pt idx="2">
                  <c:v>46</c:v>
                </c:pt>
                <c:pt idx="3">
                  <c:v>30</c:v>
                </c:pt>
                <c:pt idx="4">
                  <c:v>37</c:v>
                </c:pt>
                <c:pt idx="5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C5D-4EF0-AF9C-EDE778CE1F80}"/>
            </c:ext>
          </c:extLst>
        </c:ser>
        <c:ser>
          <c:idx val="4"/>
          <c:order val="4"/>
          <c:tx>
            <c:strRef>
              <c:f>'Root causes'!$AB$6</c:f>
              <c:strCache>
                <c:ptCount val="1"/>
                <c:pt idx="0">
                  <c:v>5 - Definitely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'Root causes'!$AI$1:$AN$1</c:f>
              <c:strCache>
                <c:ptCount val="6"/>
                <c:pt idx="0">
                  <c:v>Religious orientation</c:v>
                </c:pt>
                <c:pt idx="1">
                  <c:v>Familial status</c:v>
                </c:pt>
                <c:pt idx="2">
                  <c:v>Disability</c:v>
                </c:pt>
                <c:pt idx="3">
                  <c:v>Pregnancy</c:v>
                </c:pt>
                <c:pt idx="4">
                  <c:v>Job career</c:v>
                </c:pt>
                <c:pt idx="5">
                  <c:v>Equal pay, compensation</c:v>
                </c:pt>
              </c:strCache>
            </c:strRef>
          </c:cat>
          <c:val>
            <c:numRef>
              <c:f>'Root causes'!$AI$6:$AN$6</c:f>
              <c:numCache>
                <c:formatCode>General</c:formatCode>
                <c:ptCount val="6"/>
                <c:pt idx="0">
                  <c:v>23</c:v>
                </c:pt>
                <c:pt idx="1">
                  <c:v>9</c:v>
                </c:pt>
                <c:pt idx="2">
                  <c:v>28</c:v>
                </c:pt>
                <c:pt idx="3">
                  <c:v>15</c:v>
                </c:pt>
                <c:pt idx="4">
                  <c:v>10</c:v>
                </c:pt>
                <c:pt idx="5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5D-4EF0-AF9C-EDE778CE1F8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872986879"/>
        <c:axId val="873000607"/>
      </c:barChart>
      <c:catAx>
        <c:axId val="87298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73000607"/>
        <c:crosses val="autoZero"/>
        <c:auto val="1"/>
        <c:lblAlgn val="ctr"/>
        <c:lblOffset val="100"/>
        <c:noMultiLvlLbl val="0"/>
      </c:catAx>
      <c:valAx>
        <c:axId val="873000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7298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Attributi sensibili suggeriti dai partecipanti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'Open Root causes'!$L$2:$L$13</c:f>
              <c:strCache>
                <c:ptCount val="12"/>
                <c:pt idx="0">
                  <c:v>Financial status</c:v>
                </c:pt>
                <c:pt idx="1">
                  <c:v>Immigrant status</c:v>
                </c:pt>
                <c:pt idx="2">
                  <c:v>Instruction level</c:v>
                </c:pt>
                <c:pt idx="3">
                  <c:v>Cultural background</c:v>
                </c:pt>
                <c:pt idx="4">
                  <c:v>Participation in the LGBTQ+ community</c:v>
                </c:pt>
                <c:pt idx="5">
                  <c:v>Appearance</c:v>
                </c:pt>
                <c:pt idx="6">
                  <c:v>Political orientation</c:v>
                </c:pt>
                <c:pt idx="7">
                  <c:v>Hobbies and passions</c:v>
                </c:pt>
                <c:pt idx="8">
                  <c:v>Personal behavior</c:v>
                </c:pt>
                <c:pt idx="9">
                  <c:v>Social status</c:v>
                </c:pt>
                <c:pt idx="10">
                  <c:v>Healthy status</c:v>
                </c:pt>
                <c:pt idx="11">
                  <c:v>Bullied victim</c:v>
                </c:pt>
              </c:strCache>
            </c:strRef>
          </c:cat>
          <c:val>
            <c:numRef>
              <c:f>'Open Root causes'!$N$2:$N$13</c:f>
              <c:numCache>
                <c:formatCode>General</c:formatCode>
                <c:ptCount val="12"/>
                <c:pt idx="0">
                  <c:v>4</c:v>
                </c:pt>
                <c:pt idx="1">
                  <c:v>1</c:v>
                </c:pt>
                <c:pt idx="2">
                  <c:v>5</c:v>
                </c:pt>
                <c:pt idx="3">
                  <c:v>5</c:v>
                </c:pt>
                <c:pt idx="4">
                  <c:v>1</c:v>
                </c:pt>
                <c:pt idx="5">
                  <c:v>11</c:v>
                </c:pt>
                <c:pt idx="6">
                  <c:v>8</c:v>
                </c:pt>
                <c:pt idx="7">
                  <c:v>2</c:v>
                </c:pt>
                <c:pt idx="8">
                  <c:v>2</c:v>
                </c:pt>
                <c:pt idx="9">
                  <c:v>6</c:v>
                </c:pt>
                <c:pt idx="10">
                  <c:v>4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88-45A3-9605-115AF2DCA0C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017352079"/>
        <c:axId val="1017353327"/>
      </c:barChart>
      <c:catAx>
        <c:axId val="101735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17353327"/>
        <c:crosses val="autoZero"/>
        <c:auto val="1"/>
        <c:lblAlgn val="ctr"/>
        <c:lblOffset val="100"/>
        <c:noMultiLvlLbl val="0"/>
      </c:catAx>
      <c:valAx>
        <c:axId val="10173533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173520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01C7-4E9C-BC6C-DE4692088387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01C7-4E9C-BC6C-DE46920883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'B&amp;B-Practices'!$S$14:$S$16</c:f>
              <c:strCache>
                <c:ptCount val="3"/>
                <c:pt idx="0">
                  <c:v>Bad</c:v>
                </c:pt>
                <c:pt idx="1">
                  <c:v>Neutral</c:v>
                </c:pt>
                <c:pt idx="2">
                  <c:v>Best</c:v>
                </c:pt>
              </c:strCache>
            </c:strRef>
          </c:cat>
          <c:val>
            <c:numRef>
              <c:f>'B&amp;B-Practices'!$V$14:$V$16</c:f>
              <c:numCache>
                <c:formatCode>General</c:formatCode>
                <c:ptCount val="3"/>
                <c:pt idx="0">
                  <c:v>32</c:v>
                </c:pt>
                <c:pt idx="1">
                  <c:v>19</c:v>
                </c:pt>
                <c:pt idx="2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C7-4E9C-BC6C-DE469208838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34010495"/>
        <c:axId val="1534011327"/>
      </c:barChart>
      <c:catAx>
        <c:axId val="1534010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34011327"/>
        <c:crosses val="autoZero"/>
        <c:auto val="1"/>
        <c:lblAlgn val="ctr"/>
        <c:lblOffset val="100"/>
        <c:noMultiLvlLbl val="0"/>
      </c:catAx>
      <c:valAx>
        <c:axId val="15340113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340104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B97-4535-8E46-A539C4E1183D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EB97-4535-8E46-A539C4E1183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'B&amp;B-Practices'!$S$14:$S$16</c:f>
              <c:strCache>
                <c:ptCount val="3"/>
                <c:pt idx="0">
                  <c:v>Bad</c:v>
                </c:pt>
                <c:pt idx="1">
                  <c:v>Neutral</c:v>
                </c:pt>
                <c:pt idx="2">
                  <c:v>Best</c:v>
                </c:pt>
              </c:strCache>
            </c:strRef>
          </c:cat>
          <c:val>
            <c:numRef>
              <c:f>'B&amp;B-Practices'!$W$14:$W$16</c:f>
              <c:numCache>
                <c:formatCode>General</c:formatCode>
                <c:ptCount val="3"/>
                <c:pt idx="0">
                  <c:v>35</c:v>
                </c:pt>
                <c:pt idx="1">
                  <c:v>27</c:v>
                </c:pt>
                <c:pt idx="2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97-4535-8E46-A539C4E1183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34010495"/>
        <c:axId val="1534011327"/>
      </c:barChart>
      <c:catAx>
        <c:axId val="1534010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34011327"/>
        <c:crosses val="autoZero"/>
        <c:auto val="1"/>
        <c:lblAlgn val="ctr"/>
        <c:lblOffset val="100"/>
        <c:noMultiLvlLbl val="0"/>
      </c:catAx>
      <c:valAx>
        <c:axId val="15340113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340104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54F-4B82-9D5C-C00A0547CE8F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54F-4B82-9D5C-C00A0547CE8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'B&amp;B-Practices'!$S$14:$S$16</c:f>
              <c:strCache>
                <c:ptCount val="3"/>
                <c:pt idx="0">
                  <c:v>Bad</c:v>
                </c:pt>
                <c:pt idx="1">
                  <c:v>Neutral</c:v>
                </c:pt>
                <c:pt idx="2">
                  <c:v>Best</c:v>
                </c:pt>
              </c:strCache>
            </c:strRef>
          </c:cat>
          <c:val>
            <c:numRef>
              <c:f>'B&amp;B-Practices'!$X$14:$X$16</c:f>
              <c:numCache>
                <c:formatCode>General</c:formatCode>
                <c:ptCount val="3"/>
                <c:pt idx="0">
                  <c:v>35</c:v>
                </c:pt>
                <c:pt idx="1">
                  <c:v>32</c:v>
                </c:pt>
                <c:pt idx="2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54F-4B82-9D5C-C00A0547CE8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34010495"/>
        <c:axId val="1534011327"/>
      </c:barChart>
      <c:catAx>
        <c:axId val="1534010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34011327"/>
        <c:crosses val="autoZero"/>
        <c:auto val="1"/>
        <c:lblAlgn val="ctr"/>
        <c:lblOffset val="100"/>
        <c:noMultiLvlLbl val="0"/>
      </c:catAx>
      <c:valAx>
        <c:axId val="15340113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340104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5F9-4FF5-A3B3-C4CF8A2E79B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95F9-4FF5-A3B3-C4CF8A2E79B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'B&amp;B-Practices'!$S$14:$S$16</c:f>
              <c:strCache>
                <c:ptCount val="3"/>
                <c:pt idx="0">
                  <c:v>Bad</c:v>
                </c:pt>
                <c:pt idx="1">
                  <c:v>Neutral</c:v>
                </c:pt>
                <c:pt idx="2">
                  <c:v>Best</c:v>
                </c:pt>
              </c:strCache>
            </c:strRef>
          </c:cat>
          <c:val>
            <c:numRef>
              <c:f>'B&amp;B-Practices'!$Y$14:$Y$16</c:f>
              <c:numCache>
                <c:formatCode>General</c:formatCode>
                <c:ptCount val="3"/>
                <c:pt idx="0">
                  <c:v>33</c:v>
                </c:pt>
                <c:pt idx="1">
                  <c:v>26</c:v>
                </c:pt>
                <c:pt idx="2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5F9-4FF5-A3B3-C4CF8A2E79B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34010495"/>
        <c:axId val="1534011327"/>
      </c:barChart>
      <c:catAx>
        <c:axId val="1534010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34011327"/>
        <c:crosses val="autoZero"/>
        <c:auto val="1"/>
        <c:lblAlgn val="ctr"/>
        <c:lblOffset val="100"/>
        <c:noMultiLvlLbl val="0"/>
      </c:catAx>
      <c:valAx>
        <c:axId val="15340113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340104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922-4614-8750-ED771FFAEE58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B922-4614-8750-ED771FFAEE5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'B&amp;B-Practices'!$S$14:$S$16</c:f>
              <c:strCache>
                <c:ptCount val="3"/>
                <c:pt idx="0">
                  <c:v>Bad</c:v>
                </c:pt>
                <c:pt idx="1">
                  <c:v>Neutral</c:v>
                </c:pt>
                <c:pt idx="2">
                  <c:v>Best</c:v>
                </c:pt>
              </c:strCache>
            </c:strRef>
          </c:cat>
          <c:val>
            <c:numRef>
              <c:f>'B&amp;B-Practices'!$Z$14:$Z$16</c:f>
              <c:numCache>
                <c:formatCode>General</c:formatCode>
                <c:ptCount val="3"/>
                <c:pt idx="0">
                  <c:v>33</c:v>
                </c:pt>
                <c:pt idx="1">
                  <c:v>11</c:v>
                </c:pt>
                <c:pt idx="2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922-4614-8750-ED771FFAEE5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34010495"/>
        <c:axId val="1534011327"/>
      </c:barChart>
      <c:catAx>
        <c:axId val="1534010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34011327"/>
        <c:crosses val="autoZero"/>
        <c:auto val="1"/>
        <c:lblAlgn val="ctr"/>
        <c:lblOffset val="100"/>
        <c:noMultiLvlLbl val="0"/>
      </c:catAx>
      <c:valAx>
        <c:axId val="15340113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340104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E61C37-2CA9-457A-A043-B648D974A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D4AB9A9-6957-40E9-9A94-0CBF56C38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6C5E540-9E93-4E70-9B66-904D8B4CB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0555-1252-4C7D-A756-57C350CBF525}" type="datetimeFigureOut">
              <a:rPr lang="it-IT" smtClean="0"/>
              <a:t>28/06/2022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755F3F-3605-4D70-A530-960A527E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2E2151-9F96-4587-93A8-A7CBF2E5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418B-56B7-4E9A-977B-DE157149BF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445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3D63AF-0B3F-4AA0-90F8-8069425B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418637F-F5EA-409B-95E9-9541261EC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899EFE-0500-4D4F-AB6D-49AC593E5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0555-1252-4C7D-A756-57C350CBF525}" type="datetimeFigureOut">
              <a:rPr lang="it-IT" smtClean="0"/>
              <a:t>28/06/2022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FBAF55-B154-421C-BB80-0110B111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CF5EDE-3604-4876-B3B1-5B081443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418B-56B7-4E9A-977B-DE157149BF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380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D4F488B-EA00-4238-8E66-5BA1E23D9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BAF3E32-877C-40F5-A117-3B2CD3C41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2D0F25E-97EB-41A8-BFD4-22EC008C1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0555-1252-4C7D-A756-57C350CBF525}" type="datetimeFigureOut">
              <a:rPr lang="it-IT" smtClean="0"/>
              <a:t>28/06/2022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5B34C6-970B-4188-84B9-45041BAC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6BFE65D-7E85-43BF-B535-43BC983D0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418B-56B7-4E9A-977B-DE157149BF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6749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A6D9CE-3B19-4D8D-90D9-E8FE47BD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BDEA18-133D-4CE1-B9C4-F903D1E8E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1E1452E-8C12-4352-9144-3EA618890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0555-1252-4C7D-A756-57C350CBF525}" type="datetimeFigureOut">
              <a:rPr lang="it-IT" smtClean="0"/>
              <a:t>28/06/2022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EA5D475-AC67-45E9-9CCA-0FB9C9A4D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43EDDB-8980-4206-B0D9-C8DB380F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418B-56B7-4E9A-977B-DE157149BF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714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CF8C96-713C-433E-993A-9E2719C0B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2B3E02-58F2-42C2-8E7D-7B3180B38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A4291EC-BEDC-4F50-8888-D46AC8026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0555-1252-4C7D-A756-57C350CBF525}" type="datetimeFigureOut">
              <a:rPr lang="it-IT" smtClean="0"/>
              <a:t>28/06/2022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2C412D-7E00-43A0-8568-5F2C38FEE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C7DB7D-7CB2-4476-9506-D96C8F82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418B-56B7-4E9A-977B-DE157149BF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3978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B0D2B0-D2FC-458F-A2C9-36FB19E8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D4FACB-6830-40D4-8FA2-4B16BDEA83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E1F1BED-54E9-41E3-8A2F-C12C78EB4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82A5E6C-6CA4-49EF-A64E-B2DF3985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0555-1252-4C7D-A756-57C350CBF525}" type="datetimeFigureOut">
              <a:rPr lang="it-IT" smtClean="0"/>
              <a:t>28/06/2022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EAB8957-A46A-4EEA-AA5C-6B2A90F5E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79C77C5-E73E-4725-83A5-6F48C151D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418B-56B7-4E9A-977B-DE157149BF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5802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AD2C6-ACE2-41B6-84CE-83A05EE18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098A62-6183-45B4-B994-93DD7797C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24C4C08-B37D-4652-9E67-890077219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76CB464-248E-4D27-958A-974C4C31A4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8EFAA54-6155-4CF7-86CE-A8EE3E2FFB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9FF67C8-302B-418A-B3EC-637C3FF2E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0555-1252-4C7D-A756-57C350CBF525}" type="datetimeFigureOut">
              <a:rPr lang="it-IT" smtClean="0"/>
              <a:t>28/06/2022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272E4B2-3A4F-4088-BFB4-9BAC53040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363504B-F8A1-4B99-AD47-D2C816E31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418B-56B7-4E9A-977B-DE157149BF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8872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2CF91A-1149-4BE6-B6ED-7CC6AE23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657782A-7338-4D89-981E-A9871AEBF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0555-1252-4C7D-A756-57C350CBF525}" type="datetimeFigureOut">
              <a:rPr lang="it-IT" smtClean="0"/>
              <a:t>28/06/2022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108BA0F-9FCA-40BF-AD0E-519F6184A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E475210-8318-4329-B191-DE208763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418B-56B7-4E9A-977B-DE157149BF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5317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2434E30-0EEA-4DB4-8115-F5780B28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0555-1252-4C7D-A756-57C350CBF525}" type="datetimeFigureOut">
              <a:rPr lang="it-IT" smtClean="0"/>
              <a:t>28/06/2022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A55FA4D-470A-4229-9A1C-183452C24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0CC539-B4C6-4EC4-9954-B8FF01C87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418B-56B7-4E9A-977B-DE157149BF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749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0FB1A5-09D2-434F-83D9-75E74C852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EE7828-B561-4FEF-B8F9-311A86E88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DDE698B-FBA1-46D2-9D37-644E00755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741A79-DDA1-46F8-BDBC-55FA9F30C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0555-1252-4C7D-A756-57C350CBF525}" type="datetimeFigureOut">
              <a:rPr lang="it-IT" smtClean="0"/>
              <a:t>28/06/2022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CE3AAD2-34A7-472A-8E1E-14504FB34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1ACF9F2-2DCD-4BD4-8863-B4923A26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418B-56B7-4E9A-977B-DE157149BF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9724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2A846A-7F53-4606-9AC8-9DF15CCC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327C5FD-AAAB-4192-8D3D-57BBEAE3AF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4E9887D-C9B7-448A-A6F7-0312140EC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F2611F-018B-4B0C-86D5-149A647E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0555-1252-4C7D-A756-57C350CBF525}" type="datetimeFigureOut">
              <a:rPr lang="it-IT" smtClean="0"/>
              <a:t>28/06/2022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391D6F-D104-478C-BCE4-2F348E17F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01163A6-AF05-4D69-BB08-70104687E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418B-56B7-4E9A-977B-DE157149BF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0290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6A1128B-D40C-4636-B82C-E36BB496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DF1FF4-1C11-4E27-A6FA-02A853C26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B21F8C-CAB5-44A7-9349-4D07060AB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50555-1252-4C7D-A756-57C350CBF525}" type="datetimeFigureOut">
              <a:rPr lang="it-IT" smtClean="0"/>
              <a:t>28/06/2022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7C26D60-82AE-4870-A524-2F9746D65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EC2A3A-8E03-4240-A0A6-1C091F66A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4418B-56B7-4E9A-977B-DE157149BF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940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image" Target="../media/image4.png"/><Relationship Id="rId7" Type="http://schemas.openxmlformats.org/officeDocument/2006/relationships/chart" Target="../charts/chart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image" Target="../media/image5.png"/><Relationship Id="rId9" Type="http://schemas.openxmlformats.org/officeDocument/2006/relationships/chart" Target="../charts/char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"/><Relationship Id="rId13" Type="http://schemas.microsoft.com/office/2007/relationships/hdphoto" Target="../media/hdphoto10.wdp"/><Relationship Id="rId1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24.jpeg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" Type="http://schemas.openxmlformats.org/officeDocument/2006/relationships/image" Target="../media/image1.jp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microsoft.com/office/2007/relationships/hdphoto" Target="../media/hdphoto9.wdp"/><Relationship Id="rId5" Type="http://schemas.openxmlformats.org/officeDocument/2006/relationships/image" Target="../media/image22.png"/><Relationship Id="rId15" Type="http://schemas.openxmlformats.org/officeDocument/2006/relationships/image" Target="../media/image30.png"/><Relationship Id="rId10" Type="http://schemas.openxmlformats.org/officeDocument/2006/relationships/image" Target="../media/image27.png"/><Relationship Id="rId19" Type="http://schemas.openxmlformats.org/officeDocument/2006/relationships/image" Target="../media/image34.png"/><Relationship Id="rId4" Type="http://schemas.openxmlformats.org/officeDocument/2006/relationships/hyperlink" Target="mailto:email@studenti.unisa.it" TargetMode="External"/><Relationship Id="rId9" Type="http://schemas.openxmlformats.org/officeDocument/2006/relationships/image" Target="../media/image26.tif"/><Relationship Id="rId1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3.wdp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7.wdp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8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">
            <a:extLst>
              <a:ext uri="{FF2B5EF4-FFF2-40B4-BE49-F238E27FC236}">
                <a16:creationId xmlns:a16="http://schemas.microsoft.com/office/drawing/2014/main" id="{783B5065-CF5B-470E-BA15-8DE93C28DC61}"/>
              </a:ext>
            </a:extLst>
          </p:cNvPr>
          <p:cNvSpPr/>
          <p:nvPr/>
        </p:nvSpPr>
        <p:spPr>
          <a:xfrm>
            <a:off x="0" y="5951708"/>
            <a:ext cx="12192000" cy="904013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6" name="Titolo tesi">
            <a:extLst>
              <a:ext uri="{FF2B5EF4-FFF2-40B4-BE49-F238E27FC236}">
                <a16:creationId xmlns:a16="http://schemas.microsoft.com/office/drawing/2014/main" id="{B42F1E72-13C1-482B-9524-C7BD26C481D2}"/>
              </a:ext>
            </a:extLst>
          </p:cNvPr>
          <p:cNvSpPr txBox="1">
            <a:spLocks/>
          </p:cNvSpPr>
          <p:nvPr/>
        </p:nvSpPr>
        <p:spPr>
          <a:xfrm>
            <a:off x="-422536" y="1956624"/>
            <a:ext cx="13037072" cy="1573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spc="-199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it-IT" sz="4400" dirty="0">
                <a:latin typeface="Exo-Medium" panose="02000603000000000000" pitchFamily="50" charset="0"/>
                <a:ea typeface="LaZYDAY" panose="02000603000000000000" pitchFamily="2" charset="0"/>
              </a:rPr>
              <a:t>Machine Learning Fairness: definizione</a:t>
            </a:r>
          </a:p>
          <a:p>
            <a:r>
              <a:rPr lang="it-IT" sz="4400" dirty="0">
                <a:latin typeface="Exo-Medium" panose="02000603000000000000" pitchFamily="50" charset="0"/>
                <a:ea typeface="LaZYDAY" panose="02000603000000000000" pitchFamily="2" charset="0"/>
              </a:rPr>
              <a:t>di un catalogo di pattern e anti-pattern</a:t>
            </a:r>
          </a:p>
        </p:txBody>
      </p:sp>
      <p:sp>
        <p:nvSpPr>
          <p:cNvPr id="11" name="Nome Cognome Mat.:  xxxxxxxxx">
            <a:extLst>
              <a:ext uri="{FF2B5EF4-FFF2-40B4-BE49-F238E27FC236}">
                <a16:creationId xmlns:a16="http://schemas.microsoft.com/office/drawing/2014/main" id="{8EE325DF-80B4-4F8B-9699-861FB36E22AA}"/>
              </a:ext>
            </a:extLst>
          </p:cNvPr>
          <p:cNvSpPr txBox="1"/>
          <p:nvPr/>
        </p:nvSpPr>
        <p:spPr>
          <a:xfrm>
            <a:off x="6062599" y="5034670"/>
            <a:ext cx="553702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2000" b="1" dirty="0">
                <a:solidFill>
                  <a:srgbClr val="FFFFFF"/>
                </a:solidFill>
                <a:latin typeface="Exo-light" panose="02000303000000000000" pitchFamily="50" charset="0"/>
                <a:ea typeface="+mj-ea"/>
                <a:cs typeface="+mj-cs"/>
              </a:rPr>
              <a:t>Francesco Abate</a:t>
            </a:r>
            <a:br>
              <a:rPr sz="2000" b="1" dirty="0">
                <a:solidFill>
                  <a:srgbClr val="FFFFFF"/>
                </a:solidFill>
                <a:latin typeface="Exo-light" panose="02000303000000000000" pitchFamily="50" charset="0"/>
                <a:ea typeface="+mj-ea"/>
                <a:cs typeface="+mj-cs"/>
              </a:rPr>
            </a:br>
            <a:r>
              <a:rPr sz="2000" b="1" dirty="0">
                <a:solidFill>
                  <a:srgbClr val="FFFFFF"/>
                </a:solidFill>
                <a:latin typeface="Exo-light" panose="02000303000000000000" pitchFamily="50" charset="0"/>
                <a:ea typeface="+mj-ea"/>
                <a:cs typeface="+mj-cs"/>
              </a:rPr>
              <a:t>Mat.</a:t>
            </a:r>
            <a:r>
              <a:rPr lang="en-US" sz="2000" b="1" dirty="0">
                <a:solidFill>
                  <a:srgbClr val="FFFFFF"/>
                </a:solidFill>
                <a:latin typeface="Exo-light" panose="02000303000000000000" pitchFamily="50" charset="0"/>
                <a:ea typeface="+mj-ea"/>
                <a:cs typeface="+mj-cs"/>
              </a:rPr>
              <a:t> 0522500993</a:t>
            </a:r>
            <a:r>
              <a:rPr sz="2000" b="1" dirty="0">
                <a:solidFill>
                  <a:srgbClr val="FFFFFF"/>
                </a:solidFill>
                <a:latin typeface="Exo-light" panose="02000303000000000000" pitchFamily="50" charset="0"/>
                <a:ea typeface="+mj-ea"/>
                <a:cs typeface="+mj-cs"/>
              </a:rPr>
              <a:t>  </a:t>
            </a:r>
          </a:p>
        </p:txBody>
      </p:sp>
      <p:sp>
        <p:nvSpPr>
          <p:cNvPr id="20" name="Prof. Nome Cognome…">
            <a:extLst>
              <a:ext uri="{FF2B5EF4-FFF2-40B4-BE49-F238E27FC236}">
                <a16:creationId xmlns:a16="http://schemas.microsoft.com/office/drawing/2014/main" id="{838ACCAB-A4A1-4BA9-B605-544510DBDF03}"/>
              </a:ext>
            </a:extLst>
          </p:cNvPr>
          <p:cNvSpPr txBox="1"/>
          <p:nvPr/>
        </p:nvSpPr>
        <p:spPr>
          <a:xfrm>
            <a:off x="668140" y="5040185"/>
            <a:ext cx="553702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sz="2000" dirty="0">
                <a:latin typeface="Exo-light" panose="02000303000000000000" pitchFamily="50" charset="0"/>
              </a:rPr>
              <a:t>Prof. </a:t>
            </a:r>
            <a:r>
              <a:rPr lang="en-US" sz="2000" dirty="0">
                <a:latin typeface="Exo-light" panose="02000303000000000000" pitchFamily="50" charset="0"/>
              </a:rPr>
              <a:t>Fabio </a:t>
            </a:r>
            <a:r>
              <a:rPr lang="en-US" sz="2000" dirty="0" err="1">
                <a:latin typeface="Exo-light" panose="02000303000000000000" pitchFamily="50" charset="0"/>
              </a:rPr>
              <a:t>Palomba</a:t>
            </a:r>
            <a:endParaRPr sz="2000" dirty="0">
              <a:latin typeface="Exo-light" panose="02000303000000000000" pitchFamily="50" charset="0"/>
            </a:endParaRPr>
          </a:p>
          <a:p>
            <a:pPr defTabSz="534190">
              <a:defRPr sz="29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sz="2000" b="1" dirty="0" err="1">
                <a:solidFill>
                  <a:srgbClr val="FFFFFF"/>
                </a:solidFill>
                <a:latin typeface="Exo-light" panose="02000303000000000000" pitchFamily="50" charset="0"/>
                <a:ea typeface="+mj-ea"/>
                <a:cs typeface="+mj-cs"/>
              </a:rPr>
              <a:t>Dott.</a:t>
            </a:r>
            <a:r>
              <a:rPr lang="en-US" sz="2000" b="1" dirty="0" err="1">
                <a:solidFill>
                  <a:srgbClr val="FFFFFF"/>
                </a:solidFill>
                <a:latin typeface="Exo-light" panose="02000303000000000000" pitchFamily="50" charset="0"/>
                <a:ea typeface="+mj-ea"/>
                <a:cs typeface="+mj-cs"/>
              </a:rPr>
              <a:t>ssa</a:t>
            </a:r>
            <a:r>
              <a:rPr sz="2000" b="1" dirty="0">
                <a:solidFill>
                  <a:srgbClr val="FFFFFF"/>
                </a:solidFill>
                <a:latin typeface="Exo-light" panose="02000303000000000000" pitchFamily="50" charset="0"/>
                <a:ea typeface="+mj-ea"/>
                <a:cs typeface="+mj-cs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Exo-light" panose="02000303000000000000" pitchFamily="50" charset="0"/>
                <a:ea typeface="+mj-ea"/>
                <a:cs typeface="+mj-cs"/>
              </a:rPr>
              <a:t>Giulia </a:t>
            </a:r>
            <a:r>
              <a:rPr lang="en-US" sz="2000" b="1" dirty="0" err="1">
                <a:solidFill>
                  <a:srgbClr val="FFFFFF"/>
                </a:solidFill>
                <a:latin typeface="Exo-light" panose="02000303000000000000" pitchFamily="50" charset="0"/>
                <a:ea typeface="+mj-ea"/>
                <a:cs typeface="+mj-cs"/>
              </a:rPr>
              <a:t>Sellitto</a:t>
            </a:r>
            <a:endParaRPr sz="2000" b="1" dirty="0">
              <a:solidFill>
                <a:srgbClr val="FFFFFF"/>
              </a:solidFill>
              <a:latin typeface="Exo-light" panose="02000303000000000000" pitchFamily="50" charset="0"/>
              <a:ea typeface="+mj-ea"/>
              <a:cs typeface="+mj-cs"/>
            </a:endParaRPr>
          </a:p>
        </p:txBody>
      </p:sp>
      <p:sp>
        <p:nvSpPr>
          <p:cNvPr id="21" name="Corso di Laurea (Magistrale) in Informatica">
            <a:extLst>
              <a:ext uri="{FF2B5EF4-FFF2-40B4-BE49-F238E27FC236}">
                <a16:creationId xmlns:a16="http://schemas.microsoft.com/office/drawing/2014/main" id="{F0C27D10-3B7F-4EDF-A0F7-EB7289F03904}"/>
              </a:ext>
            </a:extLst>
          </p:cNvPr>
          <p:cNvSpPr txBox="1"/>
          <p:nvPr/>
        </p:nvSpPr>
        <p:spPr>
          <a:xfrm>
            <a:off x="1969632" y="575681"/>
            <a:ext cx="825273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34190">
              <a:lnSpc>
                <a:spcPct val="10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2800" dirty="0">
                <a:latin typeface="Exo-thin" panose="02000203000000000000" pitchFamily="50" charset="0"/>
                <a:ea typeface="LaZYDAY" panose="02000603000000000000" pitchFamily="2" charset="0"/>
              </a:rPr>
              <a:t>Corso di </a:t>
            </a:r>
            <a:r>
              <a:rPr lang="en-US" sz="2800" dirty="0" err="1">
                <a:latin typeface="Exo-thin" panose="02000203000000000000" pitchFamily="50" charset="0"/>
                <a:ea typeface="LaZYDAY" panose="02000603000000000000" pitchFamily="2" charset="0"/>
              </a:rPr>
              <a:t>la</a:t>
            </a:r>
            <a:r>
              <a:rPr sz="2800" dirty="0" err="1">
                <a:latin typeface="Exo-thin" panose="02000203000000000000" pitchFamily="50" charset="0"/>
                <a:ea typeface="LaZYDAY" panose="02000603000000000000" pitchFamily="2" charset="0"/>
              </a:rPr>
              <a:t>urea</a:t>
            </a:r>
            <a:r>
              <a:rPr sz="2800" dirty="0">
                <a:latin typeface="Exo-thin" panose="02000203000000000000" pitchFamily="50" charset="0"/>
                <a:ea typeface="LaZYDAY" panose="02000603000000000000" pitchFamily="2" charset="0"/>
              </a:rPr>
              <a:t> </a:t>
            </a:r>
            <a:r>
              <a:rPr lang="en-US" sz="2800" dirty="0" err="1">
                <a:latin typeface="Exo-thin" panose="02000203000000000000" pitchFamily="50" charset="0"/>
                <a:ea typeface="LaZYDAY" panose="02000603000000000000" pitchFamily="2" charset="0"/>
              </a:rPr>
              <a:t>m</a:t>
            </a:r>
            <a:r>
              <a:rPr sz="2800" dirty="0" err="1">
                <a:latin typeface="Exo-thin" panose="02000203000000000000" pitchFamily="50" charset="0"/>
                <a:ea typeface="LaZYDAY" panose="02000603000000000000" pitchFamily="2" charset="0"/>
              </a:rPr>
              <a:t>agistrale</a:t>
            </a:r>
            <a:r>
              <a:rPr sz="2800" dirty="0">
                <a:latin typeface="Exo-thin" panose="02000203000000000000" pitchFamily="50" charset="0"/>
                <a:ea typeface="LaZYDAY" panose="02000603000000000000" pitchFamily="2" charset="0"/>
              </a:rPr>
              <a:t> in </a:t>
            </a:r>
            <a:r>
              <a:rPr lang="en-US" sz="2800" dirty="0">
                <a:latin typeface="Exo-thin" panose="02000203000000000000" pitchFamily="50" charset="0"/>
                <a:ea typeface="LaZYDAY" panose="02000603000000000000" pitchFamily="2" charset="0"/>
              </a:rPr>
              <a:t>i</a:t>
            </a:r>
            <a:r>
              <a:rPr sz="2800" dirty="0">
                <a:latin typeface="Exo-thin" panose="02000203000000000000" pitchFamily="50" charset="0"/>
                <a:ea typeface="LaZYDAY" panose="02000603000000000000" pitchFamily="2" charset="0"/>
              </a:rPr>
              <a:t>nformatica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BD99A76E-5289-4123-85E0-507E4CBC424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99" y="125959"/>
            <a:ext cx="861082" cy="861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08F1D819-D4D4-4975-91D6-CFF05C1BD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1635" y="140753"/>
            <a:ext cx="842766" cy="842766"/>
          </a:xfrm>
          <a:prstGeom prst="rect">
            <a:avLst/>
          </a:prstGeom>
        </p:spPr>
      </p:pic>
      <p:pic>
        <p:nvPicPr>
          <p:cNvPr id="18" name="image2.png" descr="image2.png">
            <a:extLst>
              <a:ext uri="{FF2B5EF4-FFF2-40B4-BE49-F238E27FC236}">
                <a16:creationId xmlns:a16="http://schemas.microsoft.com/office/drawing/2014/main" id="{53BB7D4B-D49B-4209-BA4A-16A948F3C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0983" y="5951708"/>
            <a:ext cx="1903418" cy="91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63F1F29-3592-65C3-D4F5-B0BC1BC66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9" y="6012687"/>
            <a:ext cx="782053" cy="78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94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troduzione e Background">
            <a:extLst>
              <a:ext uri="{FF2B5EF4-FFF2-40B4-BE49-F238E27FC236}">
                <a16:creationId xmlns:a16="http://schemas.microsoft.com/office/drawing/2014/main" id="{E32DF6C1-1445-4B2E-AADC-1A5A80E31B60}"/>
              </a:ext>
            </a:extLst>
          </p:cNvPr>
          <p:cNvSpPr txBox="1"/>
          <p:nvPr/>
        </p:nvSpPr>
        <p:spPr>
          <a:xfrm>
            <a:off x="582940" y="302735"/>
            <a:ext cx="11609060" cy="455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sz="2800" dirty="0">
                <a:latin typeface="Exo-thin" panose="02000203000000000000" pitchFamily="50" charset="0"/>
                <a:ea typeface="LaZYDAY" panose="02000603000000000000" pitchFamily="2" charset="0"/>
                <a:cs typeface="+mj-cs"/>
                <a:sym typeface="Helvetica Neue"/>
              </a:rPr>
              <a:t>Risultati: classificazione in best practice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57A7F87-D732-4C85-BB94-C8A85FC59020}"/>
              </a:ext>
            </a:extLst>
          </p:cNvPr>
          <p:cNvSpPr/>
          <p:nvPr/>
        </p:nvSpPr>
        <p:spPr>
          <a:xfrm>
            <a:off x="480351" y="897069"/>
            <a:ext cx="11231297" cy="4721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">
            <a:extLst>
              <a:ext uri="{FF2B5EF4-FFF2-40B4-BE49-F238E27FC236}">
                <a16:creationId xmlns:a16="http://schemas.microsoft.com/office/drawing/2014/main" id="{D46690E1-7925-3034-3B12-B457026462AE}"/>
              </a:ext>
            </a:extLst>
          </p:cNvPr>
          <p:cNvSpPr/>
          <p:nvPr/>
        </p:nvSpPr>
        <p:spPr>
          <a:xfrm>
            <a:off x="0" y="5951708"/>
            <a:ext cx="12192000" cy="904013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pic>
        <p:nvPicPr>
          <p:cNvPr id="16" name="image2.png" descr="image2.png">
            <a:extLst>
              <a:ext uri="{FF2B5EF4-FFF2-40B4-BE49-F238E27FC236}">
                <a16:creationId xmlns:a16="http://schemas.microsoft.com/office/drawing/2014/main" id="{00BDFCF6-E996-5014-B4F0-70623273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983" y="5951708"/>
            <a:ext cx="1903418" cy="91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EE48FC8-26EF-DA0D-E04F-78967CDFF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9" y="6012687"/>
            <a:ext cx="782053" cy="782053"/>
          </a:xfrm>
          <a:prstGeom prst="rect">
            <a:avLst/>
          </a:prstGeom>
        </p:spPr>
      </p:pic>
      <p:sp>
        <p:nvSpPr>
          <p:cNvPr id="11" name="Ricorda di mantenere il contenuto all’interno di questi margini">
            <a:extLst>
              <a:ext uri="{FF2B5EF4-FFF2-40B4-BE49-F238E27FC236}">
                <a16:creationId xmlns:a16="http://schemas.microsoft.com/office/drawing/2014/main" id="{99EE7803-9C39-CB88-CCC3-44D14EE92772}"/>
              </a:ext>
            </a:extLst>
          </p:cNvPr>
          <p:cNvSpPr txBox="1"/>
          <p:nvPr/>
        </p:nvSpPr>
        <p:spPr>
          <a:xfrm>
            <a:off x="726804" y="1012628"/>
            <a:ext cx="3434650" cy="602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sz="1400" dirty="0">
                <a:latin typeface="Exo-light" panose="02000303000000000000" pitchFamily="50" charset="0"/>
              </a:rPr>
              <a:t>Svolgimento di interview e focus groups al fine di elicitare requisiti inerenti la fairness</a:t>
            </a:r>
          </a:p>
        </p:txBody>
      </p:sp>
      <p:sp>
        <p:nvSpPr>
          <p:cNvPr id="18" name="Ricorda di mantenere il contenuto all’interno di questi margini">
            <a:extLst>
              <a:ext uri="{FF2B5EF4-FFF2-40B4-BE49-F238E27FC236}">
                <a16:creationId xmlns:a16="http://schemas.microsoft.com/office/drawing/2014/main" id="{198ED57C-F015-F4AA-7CFD-E4C9ADEE5290}"/>
              </a:ext>
            </a:extLst>
          </p:cNvPr>
          <p:cNvSpPr txBox="1"/>
          <p:nvPr/>
        </p:nvSpPr>
        <p:spPr>
          <a:xfrm>
            <a:off x="4373927" y="1012628"/>
            <a:ext cx="3444144" cy="602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sz="1400" dirty="0">
                <a:latin typeface="Exo-light" panose="02000303000000000000" pitchFamily="50" charset="0"/>
              </a:rPr>
              <a:t>Utilizzo di combinazioni di modelli</a:t>
            </a:r>
          </a:p>
          <a:p>
            <a:r>
              <a:rPr lang="it-IT" sz="1400" dirty="0">
                <a:latin typeface="Exo-light" panose="02000303000000000000" pitchFamily="50" charset="0"/>
              </a:rPr>
              <a:t>(ensemble learning)</a:t>
            </a:r>
          </a:p>
        </p:txBody>
      </p:sp>
      <p:sp>
        <p:nvSpPr>
          <p:cNvPr id="19" name="Ricorda di mantenere il contenuto all’interno di questi margini">
            <a:extLst>
              <a:ext uri="{FF2B5EF4-FFF2-40B4-BE49-F238E27FC236}">
                <a16:creationId xmlns:a16="http://schemas.microsoft.com/office/drawing/2014/main" id="{790BA22C-6D90-B5BA-8977-188097D7EBA5}"/>
              </a:ext>
            </a:extLst>
          </p:cNvPr>
          <p:cNvSpPr txBox="1"/>
          <p:nvPr/>
        </p:nvSpPr>
        <p:spPr>
          <a:xfrm>
            <a:off x="8021052" y="994162"/>
            <a:ext cx="3444144" cy="343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sz="1400" dirty="0">
                <a:latin typeface="Exo-light" panose="02000303000000000000" pitchFamily="50" charset="0"/>
              </a:rPr>
              <a:t>Regolazione degli </a:t>
            </a:r>
            <a:r>
              <a:rPr lang="it-IT" sz="1400" dirty="0" err="1">
                <a:latin typeface="Exo-light" panose="02000303000000000000" pitchFamily="50" charset="0"/>
              </a:rPr>
              <a:t>hyperparameter</a:t>
            </a:r>
            <a:endParaRPr lang="it-IT" sz="1400" dirty="0">
              <a:latin typeface="Exo-light" panose="02000303000000000000" pitchFamily="50" charset="0"/>
            </a:endParaRPr>
          </a:p>
        </p:txBody>
      </p:sp>
      <p:graphicFrame>
        <p:nvGraphicFramePr>
          <p:cNvPr id="24" name="Grafico 23">
            <a:extLst>
              <a:ext uri="{FF2B5EF4-FFF2-40B4-BE49-F238E27FC236}">
                <a16:creationId xmlns:a16="http://schemas.microsoft.com/office/drawing/2014/main" id="{143B02E1-85D9-4BD6-9241-06470B8914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1328747"/>
              </p:ext>
            </p:extLst>
          </p:nvPr>
        </p:nvGraphicFramePr>
        <p:xfrm>
          <a:off x="1323963" y="1727102"/>
          <a:ext cx="2240331" cy="1472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5" name="Grafico 24">
            <a:extLst>
              <a:ext uri="{FF2B5EF4-FFF2-40B4-BE49-F238E27FC236}">
                <a16:creationId xmlns:a16="http://schemas.microsoft.com/office/drawing/2014/main" id="{6D313A0D-1678-4408-A32C-824A394162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4036071"/>
              </p:ext>
            </p:extLst>
          </p:nvPr>
        </p:nvGraphicFramePr>
        <p:xfrm>
          <a:off x="4975834" y="1727101"/>
          <a:ext cx="2240330" cy="1472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6" name="Grafico 25">
            <a:extLst>
              <a:ext uri="{FF2B5EF4-FFF2-40B4-BE49-F238E27FC236}">
                <a16:creationId xmlns:a16="http://schemas.microsoft.com/office/drawing/2014/main" id="{13273881-9F6A-43F9-B176-AED718A3B7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9793819"/>
              </p:ext>
            </p:extLst>
          </p:nvPr>
        </p:nvGraphicFramePr>
        <p:xfrm>
          <a:off x="8627707" y="1727102"/>
          <a:ext cx="2240330" cy="1472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7" name="Grafico 26">
            <a:extLst>
              <a:ext uri="{FF2B5EF4-FFF2-40B4-BE49-F238E27FC236}">
                <a16:creationId xmlns:a16="http://schemas.microsoft.com/office/drawing/2014/main" id="{93103CEB-D96E-434E-B830-4F5E234E01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9403833"/>
              </p:ext>
            </p:extLst>
          </p:nvPr>
        </p:nvGraphicFramePr>
        <p:xfrm>
          <a:off x="3253762" y="4032354"/>
          <a:ext cx="2240329" cy="1471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8" name="Ricorda di mantenere il contenuto all’interno di questi margini">
            <a:extLst>
              <a:ext uri="{FF2B5EF4-FFF2-40B4-BE49-F238E27FC236}">
                <a16:creationId xmlns:a16="http://schemas.microsoft.com/office/drawing/2014/main" id="{4B375DBA-2226-8B92-AFFF-1B32CF7E5A11}"/>
              </a:ext>
            </a:extLst>
          </p:cNvPr>
          <p:cNvSpPr txBox="1"/>
          <p:nvPr/>
        </p:nvSpPr>
        <p:spPr>
          <a:xfrm>
            <a:off x="2661349" y="3307204"/>
            <a:ext cx="3434650" cy="602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sz="1400" dirty="0">
                <a:latin typeface="Exo-light" panose="02000303000000000000" pitchFamily="50" charset="0"/>
              </a:rPr>
              <a:t>Rispetto delle assunzioni fair tramite la</a:t>
            </a:r>
          </a:p>
          <a:p>
            <a:r>
              <a:rPr lang="it-IT" sz="1400" dirty="0">
                <a:latin typeface="Exo-light" panose="02000303000000000000" pitchFamily="50" charset="0"/>
              </a:rPr>
              <a:t>scelta dell’algoritmo di machine learning</a:t>
            </a:r>
          </a:p>
        </p:txBody>
      </p:sp>
      <p:graphicFrame>
        <p:nvGraphicFramePr>
          <p:cNvPr id="29" name="Grafico 28">
            <a:extLst>
              <a:ext uri="{FF2B5EF4-FFF2-40B4-BE49-F238E27FC236}">
                <a16:creationId xmlns:a16="http://schemas.microsoft.com/office/drawing/2014/main" id="{B375F827-CFAF-4F8C-AAE4-FBCEF01CD7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7905813"/>
              </p:ext>
            </p:extLst>
          </p:nvPr>
        </p:nvGraphicFramePr>
        <p:xfrm>
          <a:off x="6697911" y="4032354"/>
          <a:ext cx="2240331" cy="1446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0" name="Ricorda di mantenere il contenuto all’interno di questi margini">
            <a:extLst>
              <a:ext uri="{FF2B5EF4-FFF2-40B4-BE49-F238E27FC236}">
                <a16:creationId xmlns:a16="http://schemas.microsoft.com/office/drawing/2014/main" id="{FC8119C8-327D-DFA4-70BD-D0747CF91194}"/>
              </a:ext>
            </a:extLst>
          </p:cNvPr>
          <p:cNvSpPr txBox="1"/>
          <p:nvPr/>
        </p:nvSpPr>
        <p:spPr>
          <a:xfrm>
            <a:off x="6095999" y="3305941"/>
            <a:ext cx="3434650" cy="602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sz="1400" dirty="0">
                <a:latin typeface="Exo-light" panose="02000303000000000000" pitchFamily="50" charset="0"/>
              </a:rPr>
              <a:t>Testing e validazione su</a:t>
            </a:r>
          </a:p>
          <a:p>
            <a:r>
              <a:rPr lang="it-IT" sz="1400" dirty="0">
                <a:latin typeface="Exo-light" panose="02000303000000000000" pitchFamily="50" charset="0"/>
              </a:rPr>
              <a:t>un dataset bilanciato</a:t>
            </a:r>
          </a:p>
        </p:txBody>
      </p:sp>
    </p:spTree>
    <p:extLst>
      <p:ext uri="{BB962C8B-B14F-4D97-AF65-F5344CB8AC3E}">
        <p14:creationId xmlns:p14="http://schemas.microsoft.com/office/powerpoint/2010/main" val="4000608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troduzione e Background">
            <a:extLst>
              <a:ext uri="{FF2B5EF4-FFF2-40B4-BE49-F238E27FC236}">
                <a16:creationId xmlns:a16="http://schemas.microsoft.com/office/drawing/2014/main" id="{E32DF6C1-1445-4B2E-AADC-1A5A80E31B60}"/>
              </a:ext>
            </a:extLst>
          </p:cNvPr>
          <p:cNvSpPr txBox="1"/>
          <p:nvPr/>
        </p:nvSpPr>
        <p:spPr>
          <a:xfrm>
            <a:off x="582940" y="305492"/>
            <a:ext cx="11609060" cy="453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sz="2800" dirty="0">
                <a:latin typeface="Exo-thin" panose="02000203000000000000" pitchFamily="50" charset="0"/>
                <a:ea typeface="LaZYDAY" panose="02000603000000000000" pitchFamily="2" charset="0"/>
                <a:cs typeface="+mj-cs"/>
                <a:sym typeface="Helvetica Neue"/>
              </a:rPr>
              <a:t>Discussioni e Implicazioni</a:t>
            </a:r>
            <a:endParaRPr sz="2800" dirty="0">
              <a:latin typeface="Exo-thin" panose="02000203000000000000" pitchFamily="50" charset="0"/>
              <a:ea typeface="LaZYDAY" panose="02000603000000000000" pitchFamily="2" charset="0"/>
              <a:cs typeface="+mj-cs"/>
              <a:sym typeface="Helvetica Neue"/>
            </a:endParaRPr>
          </a:p>
        </p:txBody>
      </p:sp>
      <p:sp>
        <p:nvSpPr>
          <p:cNvPr id="29" name="Ricorda di mantenere il contenuto all’interno di questi margini">
            <a:extLst>
              <a:ext uri="{FF2B5EF4-FFF2-40B4-BE49-F238E27FC236}">
                <a16:creationId xmlns:a16="http://schemas.microsoft.com/office/drawing/2014/main" id="{1BB46802-91CE-475C-93FA-CAB6812F2450}"/>
              </a:ext>
            </a:extLst>
          </p:cNvPr>
          <p:cNvSpPr txBox="1"/>
          <p:nvPr/>
        </p:nvSpPr>
        <p:spPr>
          <a:xfrm>
            <a:off x="3814964" y="2529321"/>
            <a:ext cx="4357053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 err="1">
                <a:latin typeface="Exo-light" panose="02000303000000000000" pitchFamily="50" charset="0"/>
              </a:rPr>
              <a:t>Ricorda</a:t>
            </a:r>
            <a:r>
              <a:rPr dirty="0">
                <a:latin typeface="Exo-light" panose="02000303000000000000" pitchFamily="50" charset="0"/>
              </a:rPr>
              <a:t> di </a:t>
            </a:r>
            <a:r>
              <a:rPr dirty="0" err="1">
                <a:latin typeface="Exo-light" panose="02000303000000000000" pitchFamily="50" charset="0"/>
              </a:rPr>
              <a:t>mantenere</a:t>
            </a:r>
            <a:r>
              <a:rPr dirty="0">
                <a:latin typeface="Exo-light" panose="02000303000000000000" pitchFamily="50" charset="0"/>
              </a:rPr>
              <a:t> il </a:t>
            </a:r>
            <a:r>
              <a:rPr dirty="0" err="1">
                <a:latin typeface="Exo-light" panose="02000303000000000000" pitchFamily="50" charset="0"/>
              </a:rPr>
              <a:t>contenuto</a:t>
            </a:r>
            <a:r>
              <a:rPr dirty="0">
                <a:latin typeface="Exo-light" panose="02000303000000000000" pitchFamily="50" charset="0"/>
              </a:rPr>
              <a:t> </a:t>
            </a:r>
            <a:r>
              <a:rPr dirty="0" err="1">
                <a:latin typeface="Exo-light" panose="02000303000000000000" pitchFamily="50" charset="0"/>
              </a:rPr>
              <a:t>all’interno</a:t>
            </a:r>
            <a:r>
              <a:rPr dirty="0">
                <a:latin typeface="Exo-light" panose="02000303000000000000" pitchFamily="50" charset="0"/>
              </a:rPr>
              <a:t> di </a:t>
            </a:r>
            <a:r>
              <a:rPr dirty="0" err="1">
                <a:latin typeface="Exo-light" panose="02000303000000000000" pitchFamily="50" charset="0"/>
              </a:rPr>
              <a:t>questi</a:t>
            </a:r>
            <a:r>
              <a:rPr dirty="0">
                <a:latin typeface="Exo-light" panose="02000303000000000000" pitchFamily="50" charset="0"/>
              </a:rPr>
              <a:t> </a:t>
            </a:r>
            <a:r>
              <a:rPr dirty="0" err="1">
                <a:latin typeface="Exo-light" panose="02000303000000000000" pitchFamily="50" charset="0"/>
              </a:rPr>
              <a:t>margini</a:t>
            </a:r>
            <a:endParaRPr dirty="0">
              <a:latin typeface="Exo-light" panose="02000303000000000000" pitchFamily="50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57A7F87-D732-4C85-BB94-C8A85FC59020}"/>
              </a:ext>
            </a:extLst>
          </p:cNvPr>
          <p:cNvSpPr/>
          <p:nvPr/>
        </p:nvSpPr>
        <p:spPr>
          <a:xfrm>
            <a:off x="480351" y="897069"/>
            <a:ext cx="11231297" cy="4721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">
            <a:extLst>
              <a:ext uri="{FF2B5EF4-FFF2-40B4-BE49-F238E27FC236}">
                <a16:creationId xmlns:a16="http://schemas.microsoft.com/office/drawing/2014/main" id="{BE658C60-CCBE-CF45-581C-F5BFE6770F29}"/>
              </a:ext>
            </a:extLst>
          </p:cNvPr>
          <p:cNvSpPr/>
          <p:nvPr/>
        </p:nvSpPr>
        <p:spPr>
          <a:xfrm>
            <a:off x="0" y="5951708"/>
            <a:ext cx="12192000" cy="904013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pic>
        <p:nvPicPr>
          <p:cNvPr id="16" name="image2.png" descr="image2.png">
            <a:extLst>
              <a:ext uri="{FF2B5EF4-FFF2-40B4-BE49-F238E27FC236}">
                <a16:creationId xmlns:a16="http://schemas.microsoft.com/office/drawing/2014/main" id="{AC71B747-B26F-48FD-47D8-5010F911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983" y="5951708"/>
            <a:ext cx="1903418" cy="91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87002F1-8C39-3795-6862-3AAD83C30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9" y="6012687"/>
            <a:ext cx="782053" cy="78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23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">
            <a:extLst>
              <a:ext uri="{FF2B5EF4-FFF2-40B4-BE49-F238E27FC236}">
                <a16:creationId xmlns:a16="http://schemas.microsoft.com/office/drawing/2014/main" id="{71E96491-DB75-4BFC-B2A7-712288A56386}"/>
              </a:ext>
            </a:extLst>
          </p:cNvPr>
          <p:cNvSpPr/>
          <p:nvPr/>
        </p:nvSpPr>
        <p:spPr>
          <a:xfrm>
            <a:off x="8562974" y="-5659"/>
            <a:ext cx="3629025" cy="688151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2F2F2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8" name="image2.png" descr="image2.png">
            <a:extLst>
              <a:ext uri="{FF2B5EF4-FFF2-40B4-BE49-F238E27FC236}">
                <a16:creationId xmlns:a16="http://schemas.microsoft.com/office/drawing/2014/main" id="{53BB7D4B-D49B-4209-BA4A-16A948F3C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137" y="4742051"/>
            <a:ext cx="1903418" cy="91650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email@studenti.unisa.it…">
            <a:extLst>
              <a:ext uri="{FF2B5EF4-FFF2-40B4-BE49-F238E27FC236}">
                <a16:creationId xmlns:a16="http://schemas.microsoft.com/office/drawing/2014/main" id="{D9F79088-D07C-448B-8540-241C7CC60D3F}"/>
              </a:ext>
            </a:extLst>
          </p:cNvPr>
          <p:cNvSpPr txBox="1"/>
          <p:nvPr/>
        </p:nvSpPr>
        <p:spPr>
          <a:xfrm>
            <a:off x="9728022" y="8063195"/>
            <a:ext cx="2619986" cy="1085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hlinkClick r:id="rId4"/>
              </a:rPr>
              <a:t>email@studenti.unisa.it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 err="1"/>
              <a:t>Sito</a:t>
            </a:r>
            <a:r>
              <a:rPr dirty="0"/>
              <a:t> web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@Account social</a:t>
            </a:r>
          </a:p>
        </p:txBody>
      </p:sp>
      <p:pic>
        <p:nvPicPr>
          <p:cNvPr id="25" name="world-wide-web.png" descr="world-wide-web.png">
            <a:extLst>
              <a:ext uri="{FF2B5EF4-FFF2-40B4-BE49-F238E27FC236}">
                <a16:creationId xmlns:a16="http://schemas.microsoft.com/office/drawing/2014/main" id="{1167F902-00E4-40D4-89B5-CBC256C14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0007" y="849162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email.png" descr="email.png">
            <a:extLst>
              <a:ext uri="{FF2B5EF4-FFF2-40B4-BE49-F238E27FC236}">
                <a16:creationId xmlns:a16="http://schemas.microsoft.com/office/drawing/2014/main" id="{6408FF4D-541C-4AF2-BD62-4024C7060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0007" y="8153452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Nome Cognome">
            <a:extLst>
              <a:ext uri="{FF2B5EF4-FFF2-40B4-BE49-F238E27FC236}">
                <a16:creationId xmlns:a16="http://schemas.microsoft.com/office/drawing/2014/main" id="{0B27B535-99B5-4BD5-8E58-C7EAEA37000B}"/>
              </a:ext>
            </a:extLst>
          </p:cNvPr>
          <p:cNvSpPr txBox="1"/>
          <p:nvPr/>
        </p:nvSpPr>
        <p:spPr>
          <a:xfrm>
            <a:off x="9262318" y="7314421"/>
            <a:ext cx="35513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spc="-59">
                <a:solidFill>
                  <a:srgbClr val="FFFFFF"/>
                </a:solidFill>
              </a:defRPr>
            </a:lvl1pPr>
          </a:lstStyle>
          <a:p>
            <a:r>
              <a:t>Nome Cognome</a:t>
            </a:r>
          </a:p>
        </p:txBody>
      </p:sp>
      <p:sp>
        <p:nvSpPr>
          <p:cNvPr id="31" name="Grazie!">
            <a:extLst>
              <a:ext uri="{FF2B5EF4-FFF2-40B4-BE49-F238E27FC236}">
                <a16:creationId xmlns:a16="http://schemas.microsoft.com/office/drawing/2014/main" id="{3EF1DB3E-3836-49BB-A404-797EA0D2E4A5}"/>
              </a:ext>
            </a:extLst>
          </p:cNvPr>
          <p:cNvSpPr txBox="1"/>
          <p:nvPr/>
        </p:nvSpPr>
        <p:spPr>
          <a:xfrm>
            <a:off x="9633273" y="2941687"/>
            <a:ext cx="1167729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 err="1">
                <a:latin typeface="Exo-bold" panose="02000803000000000000" pitchFamily="50" charset="0"/>
              </a:rPr>
              <a:t>Grazie</a:t>
            </a:r>
            <a:r>
              <a:rPr dirty="0">
                <a:latin typeface="Exo-bold" panose="02000803000000000000" pitchFamily="50" charset="0"/>
              </a:rPr>
              <a:t>!</a:t>
            </a:r>
          </a:p>
        </p:txBody>
      </p:sp>
      <p:pic>
        <p:nvPicPr>
          <p:cNvPr id="32" name="c93f07229efd81d0f233e03f432d5458.jpg" descr="c93f07229efd81d0f233e03f432d5458.jpg">
            <a:extLst>
              <a:ext uri="{FF2B5EF4-FFF2-40B4-BE49-F238E27FC236}">
                <a16:creationId xmlns:a16="http://schemas.microsoft.com/office/drawing/2014/main" id="{40DDA961-8225-41A4-9CEA-A2BB6BBCD9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353" t="7250" r="34007" b="7246"/>
          <a:stretch>
            <a:fillRect/>
          </a:stretch>
        </p:blipFill>
        <p:spPr>
          <a:xfrm>
            <a:off x="452413" y="5324354"/>
            <a:ext cx="1187721" cy="11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2" y="1007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7"/>
                  <a:pt x="12359" y="0"/>
                  <a:pt x="9841" y="0"/>
                </a:cubicBezTo>
                <a:close/>
              </a:path>
            </a:pathLst>
          </a:custGeom>
          <a:ln w="25400">
            <a:solidFill>
              <a:srgbClr val="41D87B"/>
            </a:solidFill>
          </a:ln>
        </p:spPr>
      </p:pic>
      <p:sp>
        <p:nvSpPr>
          <p:cNvPr id="33" name="Questa tesi ha contribuito a piantare un albero in ________">
            <a:extLst>
              <a:ext uri="{FF2B5EF4-FFF2-40B4-BE49-F238E27FC236}">
                <a16:creationId xmlns:a16="http://schemas.microsoft.com/office/drawing/2014/main" id="{C82BA3C7-AE24-4321-99F0-1AC670CF9525}"/>
              </a:ext>
            </a:extLst>
          </p:cNvPr>
          <p:cNvSpPr txBox="1"/>
          <p:nvPr/>
        </p:nvSpPr>
        <p:spPr>
          <a:xfrm>
            <a:off x="1851958" y="5927916"/>
            <a:ext cx="557596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500">
                <a:solidFill>
                  <a:srgbClr val="41D87B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800" dirty="0">
                <a:latin typeface="Exo-light" panose="02000303000000000000" pitchFamily="50" charset="0"/>
              </a:rPr>
              <a:t>Questa </a:t>
            </a:r>
            <a:r>
              <a:rPr sz="1800" dirty="0" err="1">
                <a:latin typeface="Exo-light" panose="02000303000000000000" pitchFamily="50" charset="0"/>
              </a:rPr>
              <a:t>tesi</a:t>
            </a:r>
            <a:r>
              <a:rPr sz="1800" dirty="0">
                <a:latin typeface="Exo-light" panose="02000303000000000000" pitchFamily="50" charset="0"/>
              </a:rPr>
              <a:t> ha </a:t>
            </a:r>
            <a:r>
              <a:rPr sz="1800" dirty="0" err="1">
                <a:latin typeface="Exo-light" panose="02000303000000000000" pitchFamily="50" charset="0"/>
              </a:rPr>
              <a:t>contribuito</a:t>
            </a:r>
            <a:r>
              <a:rPr sz="1800" dirty="0">
                <a:latin typeface="Exo-light" panose="02000303000000000000" pitchFamily="50" charset="0"/>
              </a:rPr>
              <a:t> a </a:t>
            </a:r>
            <a:r>
              <a:rPr sz="1800" dirty="0" err="1">
                <a:latin typeface="Exo-light" panose="02000303000000000000" pitchFamily="50" charset="0"/>
              </a:rPr>
              <a:t>piantare</a:t>
            </a:r>
            <a:r>
              <a:rPr sz="1800" dirty="0">
                <a:latin typeface="Exo-light" panose="02000303000000000000" pitchFamily="50" charset="0"/>
              </a:rPr>
              <a:t> un </a:t>
            </a:r>
            <a:r>
              <a:rPr sz="1800" dirty="0" err="1">
                <a:latin typeface="Exo-light" panose="02000303000000000000" pitchFamily="50" charset="0"/>
              </a:rPr>
              <a:t>albero</a:t>
            </a:r>
            <a:r>
              <a:rPr sz="1800" dirty="0">
                <a:latin typeface="Exo-light" panose="02000303000000000000" pitchFamily="50" charset="0"/>
              </a:rPr>
              <a:t> in ________</a:t>
            </a:r>
          </a:p>
        </p:txBody>
      </p:sp>
      <p:pic>
        <p:nvPicPr>
          <p:cNvPr id="35" name="Immagine" descr="Immagine">
            <a:extLst>
              <a:ext uri="{FF2B5EF4-FFF2-40B4-BE49-F238E27FC236}">
                <a16:creationId xmlns:a16="http://schemas.microsoft.com/office/drawing/2014/main" id="{EB82FB89-CE53-45EC-A364-0F49D0381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5422" y="5191934"/>
            <a:ext cx="1674304" cy="656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magine" descr="Immagine">
            <a:extLst>
              <a:ext uri="{FF2B5EF4-FFF2-40B4-BE49-F238E27FC236}">
                <a16:creationId xmlns:a16="http://schemas.microsoft.com/office/drawing/2014/main" id="{856D3B8D-397B-42B3-9D4F-F507EA16D0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4669" y="5995453"/>
            <a:ext cx="710858" cy="710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linkedin(1).png" descr="linkedin(1).png">
            <a:extLst>
              <a:ext uri="{FF2B5EF4-FFF2-40B4-BE49-F238E27FC236}">
                <a16:creationId xmlns:a16="http://schemas.microsoft.com/office/drawing/2014/main" id="{946DC058-CDEF-418C-9519-77BABFA876A2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1655" y="6553851"/>
            <a:ext cx="182677" cy="182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email.png" descr="email.png">
            <a:extLst>
              <a:ext uri="{FF2B5EF4-FFF2-40B4-BE49-F238E27FC236}">
                <a16:creationId xmlns:a16="http://schemas.microsoft.com/office/drawing/2014/main" id="{7913AAA9-DBDC-4A70-8BB7-6EE927C04092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77351" y="5991319"/>
            <a:ext cx="221441" cy="22144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9AE6124F-D64B-4F13-A4DF-58569D8CDB4A}"/>
              </a:ext>
            </a:extLst>
          </p:cNvPr>
          <p:cNvSpPr txBox="1"/>
          <p:nvPr/>
        </p:nvSpPr>
        <p:spPr>
          <a:xfrm>
            <a:off x="9930547" y="5927916"/>
            <a:ext cx="7124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>
                <a:solidFill>
                  <a:schemeClr val="bg1"/>
                </a:solidFill>
                <a:latin typeface="Exo-light" panose="02000303000000000000" pitchFamily="50" charset="0"/>
                <a:ea typeface="LaZYDAY" panose="02000603000000000000" pitchFamily="2" charset="0"/>
                <a:cs typeface="+mj-cs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email@studenti.unisa.it</a:t>
            </a:r>
            <a:r>
              <a:rPr lang="it-IT" sz="1400" b="1" dirty="0">
                <a:solidFill>
                  <a:schemeClr val="bg1"/>
                </a:solidFill>
                <a:latin typeface="Exo-light" panose="02000303000000000000" pitchFamily="50" charset="0"/>
                <a:ea typeface="LaZYDAY" panose="02000603000000000000" pitchFamily="2" charset="0"/>
                <a:cs typeface="+mj-cs"/>
                <a:sym typeface="Helvetica Neue"/>
              </a:rPr>
              <a:t> 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C4805B0C-6EB0-44F8-AA04-BAABE2F3E3BD}"/>
              </a:ext>
            </a:extLst>
          </p:cNvPr>
          <p:cNvSpPr txBox="1"/>
          <p:nvPr/>
        </p:nvSpPr>
        <p:spPr>
          <a:xfrm>
            <a:off x="9930547" y="6506691"/>
            <a:ext cx="712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  <a:latin typeface="Exo-light" panose="02000303000000000000" pitchFamily="50" charset="0"/>
                <a:ea typeface="LaZYDAY" panose="02000603000000000000" pitchFamily="2" charset="0"/>
                <a:cs typeface="+mj-cs"/>
              </a:rPr>
              <a:t>Account social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1B01409C-E83A-457D-A8CB-D3F1E8C88610}"/>
              </a:ext>
            </a:extLst>
          </p:cNvPr>
          <p:cNvSpPr txBox="1"/>
          <p:nvPr/>
        </p:nvSpPr>
        <p:spPr>
          <a:xfrm>
            <a:off x="9930547" y="6247072"/>
            <a:ext cx="712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  <a:latin typeface="Exo-light" panose="02000303000000000000" pitchFamily="50" charset="0"/>
                <a:ea typeface="LaZYDAY" panose="02000603000000000000" pitchFamily="2" charset="0"/>
                <a:cs typeface="+mj-cs"/>
              </a:rPr>
              <a:t>Sito Web</a:t>
            </a:r>
          </a:p>
        </p:txBody>
      </p:sp>
      <p:pic>
        <p:nvPicPr>
          <p:cNvPr id="43" name="world-wide-web.png" descr="world-wide-web.png">
            <a:extLst>
              <a:ext uri="{FF2B5EF4-FFF2-40B4-BE49-F238E27FC236}">
                <a16:creationId xmlns:a16="http://schemas.microsoft.com/office/drawing/2014/main" id="{85FD0BC1-17A4-4852-9738-A08656DD0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9019" y="6247072"/>
            <a:ext cx="207620" cy="2076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451DCF0-5CA4-4911-A31A-302D90C01F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146657">
            <a:off x="184762" y="427264"/>
            <a:ext cx="2505075" cy="1409105"/>
          </a:xfrm>
          <a:prstGeom prst="rect">
            <a:avLst/>
          </a:prstGeom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7E553BB-D605-4493-84BC-295C78173E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600079">
            <a:off x="5863602" y="394836"/>
            <a:ext cx="2505076" cy="1409105"/>
          </a:xfrm>
          <a:prstGeom prst="rect">
            <a:avLst/>
          </a:prstGeom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1709EE3-EE23-4B43-8604-A6457BA7DE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193384">
            <a:off x="283110" y="2608158"/>
            <a:ext cx="2505075" cy="1409105"/>
          </a:xfrm>
          <a:prstGeom prst="rect">
            <a:avLst/>
          </a:prstGeom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6CA9530-13EE-478C-B18B-AF88035B0E8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397144">
            <a:off x="3020774" y="884175"/>
            <a:ext cx="2527514" cy="1421727"/>
          </a:xfrm>
          <a:prstGeom prst="rect">
            <a:avLst/>
          </a:prstGeom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FEE4F54-257C-41AA-B1F1-67BC2710AE4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58539">
            <a:off x="3113785" y="2912823"/>
            <a:ext cx="2584146" cy="1453582"/>
          </a:xfrm>
          <a:prstGeom prst="rect">
            <a:avLst/>
          </a:prstGeom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BC47913E-0BC4-4F3C-A4B9-0D2BA51926E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89541">
            <a:off x="5955311" y="2530413"/>
            <a:ext cx="2401238" cy="1350696"/>
          </a:xfrm>
          <a:prstGeom prst="rect">
            <a:avLst/>
          </a:prstGeom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41282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troduzione e Background">
            <a:extLst>
              <a:ext uri="{FF2B5EF4-FFF2-40B4-BE49-F238E27FC236}">
                <a16:creationId xmlns:a16="http://schemas.microsoft.com/office/drawing/2014/main" id="{E32DF6C1-1445-4B2E-AADC-1A5A80E31B60}"/>
              </a:ext>
            </a:extLst>
          </p:cNvPr>
          <p:cNvSpPr txBox="1"/>
          <p:nvPr/>
        </p:nvSpPr>
        <p:spPr>
          <a:xfrm>
            <a:off x="582940" y="305492"/>
            <a:ext cx="11609060" cy="453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sz="2800" dirty="0">
                <a:latin typeface="Exo-thin" panose="02000203000000000000" pitchFamily="50" charset="0"/>
                <a:ea typeface="LaZYDAY" panose="02000603000000000000" pitchFamily="2" charset="0"/>
                <a:cs typeface="+mj-cs"/>
                <a:sym typeface="Helvetica Neue"/>
              </a:rPr>
              <a:t>Metodologia</a:t>
            </a:r>
            <a:endParaRPr sz="2800" dirty="0">
              <a:latin typeface="Exo-thin" panose="02000203000000000000" pitchFamily="50" charset="0"/>
              <a:ea typeface="LaZYDAY" panose="02000603000000000000" pitchFamily="2" charset="0"/>
              <a:cs typeface="+mj-cs"/>
              <a:sym typeface="Helvetica Neue"/>
            </a:endParaRPr>
          </a:p>
        </p:txBody>
      </p:sp>
      <p:sp>
        <p:nvSpPr>
          <p:cNvPr id="29" name="Ricorda di mantenere il contenuto all’interno di questi margini">
            <a:extLst>
              <a:ext uri="{FF2B5EF4-FFF2-40B4-BE49-F238E27FC236}">
                <a16:creationId xmlns:a16="http://schemas.microsoft.com/office/drawing/2014/main" id="{1BB46802-91CE-475C-93FA-CAB6812F2450}"/>
              </a:ext>
            </a:extLst>
          </p:cNvPr>
          <p:cNvSpPr txBox="1"/>
          <p:nvPr/>
        </p:nvSpPr>
        <p:spPr>
          <a:xfrm>
            <a:off x="480351" y="1084723"/>
            <a:ext cx="342826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dirty="0">
                <a:latin typeface="Exo-light" panose="02000303000000000000" pitchFamily="50" charset="0"/>
              </a:rPr>
              <a:t>Struttura del survey</a:t>
            </a:r>
            <a:endParaRPr dirty="0">
              <a:latin typeface="Exo-light" panose="02000303000000000000" pitchFamily="50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57A7F87-D732-4C85-BB94-C8A85FC59020}"/>
              </a:ext>
            </a:extLst>
          </p:cNvPr>
          <p:cNvSpPr/>
          <p:nvPr/>
        </p:nvSpPr>
        <p:spPr>
          <a:xfrm>
            <a:off x="480351" y="897069"/>
            <a:ext cx="11231297" cy="4721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">
            <a:extLst>
              <a:ext uri="{FF2B5EF4-FFF2-40B4-BE49-F238E27FC236}">
                <a16:creationId xmlns:a16="http://schemas.microsoft.com/office/drawing/2014/main" id="{0FE13764-B657-0B82-1BA8-43FE20FD3926}"/>
              </a:ext>
            </a:extLst>
          </p:cNvPr>
          <p:cNvSpPr/>
          <p:nvPr/>
        </p:nvSpPr>
        <p:spPr>
          <a:xfrm>
            <a:off x="0" y="5951708"/>
            <a:ext cx="12192000" cy="904013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pic>
        <p:nvPicPr>
          <p:cNvPr id="16" name="image2.png" descr="image2.png">
            <a:extLst>
              <a:ext uri="{FF2B5EF4-FFF2-40B4-BE49-F238E27FC236}">
                <a16:creationId xmlns:a16="http://schemas.microsoft.com/office/drawing/2014/main" id="{2E9F1188-E42B-5660-3D90-556052697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983" y="5951708"/>
            <a:ext cx="1903418" cy="91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87877C1-DFD3-B6E6-3759-B12ABAA74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9" y="6012687"/>
            <a:ext cx="782053" cy="782053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0909A69D-0AD3-63DE-E656-AD9163543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62" y="1679181"/>
            <a:ext cx="4505480" cy="373022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1B9F48D-97D0-A34C-49CD-29E038BD2B1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390" y="2890580"/>
            <a:ext cx="802394" cy="80239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Ricorda di mantenere il contenuto all’interno di questi margini">
            <a:extLst>
              <a:ext uri="{FF2B5EF4-FFF2-40B4-BE49-F238E27FC236}">
                <a16:creationId xmlns:a16="http://schemas.microsoft.com/office/drawing/2014/main" id="{DCE0B0A6-D0A5-59DF-1035-1AE7D1C13B6B}"/>
              </a:ext>
            </a:extLst>
          </p:cNvPr>
          <p:cNvSpPr txBox="1"/>
          <p:nvPr/>
        </p:nvSpPr>
        <p:spPr>
          <a:xfrm>
            <a:off x="7142087" y="3068125"/>
            <a:ext cx="3723913" cy="447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algn="l"/>
            <a:r>
              <a:rPr lang="it-IT" sz="2000" dirty="0">
                <a:latin typeface="Exo-light" panose="02000303000000000000" pitchFamily="50" charset="0"/>
              </a:rPr>
              <a:t>Realizzato con Google Form</a:t>
            </a:r>
            <a:endParaRPr sz="2000" dirty="0">
              <a:latin typeface="Exo-light" panose="02000303000000000000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4CA4A7D-CDF9-6768-2F18-EF0631EA87A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389" y="4102807"/>
            <a:ext cx="802395" cy="802395"/>
          </a:xfrm>
          <a:prstGeom prst="rect">
            <a:avLst/>
          </a:prstGeom>
        </p:spPr>
      </p:pic>
      <p:sp>
        <p:nvSpPr>
          <p:cNvPr id="34" name="Ricorda di mantenere il contenuto all’interno di questi margini">
            <a:extLst>
              <a:ext uri="{FF2B5EF4-FFF2-40B4-BE49-F238E27FC236}">
                <a16:creationId xmlns:a16="http://schemas.microsoft.com/office/drawing/2014/main" id="{9A39A887-068A-CDA2-73CE-747E2FA40119}"/>
              </a:ext>
            </a:extLst>
          </p:cNvPr>
          <p:cNvSpPr txBox="1"/>
          <p:nvPr/>
        </p:nvSpPr>
        <p:spPr>
          <a:xfrm>
            <a:off x="7142087" y="4280352"/>
            <a:ext cx="3723913" cy="447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algn="l"/>
            <a:r>
              <a:rPr lang="it-IT" sz="2000" dirty="0">
                <a:latin typeface="Exo-light" panose="02000303000000000000" pitchFamily="50" charset="0"/>
              </a:rPr>
              <a:t>Recruiting tramite </a:t>
            </a:r>
            <a:r>
              <a:rPr lang="it-IT" sz="2000" dirty="0" err="1">
                <a:latin typeface="Exo-light" panose="02000303000000000000" pitchFamily="50" charset="0"/>
              </a:rPr>
              <a:t>Prolific</a:t>
            </a:r>
            <a:endParaRPr sz="2000" dirty="0">
              <a:latin typeface="Exo-light" panose="02000303000000000000" pitchFamily="50" charset="0"/>
            </a:endParaRPr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F85D22C-0077-6908-96C7-189E9EC1C2AB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388" y="1678352"/>
            <a:ext cx="802395" cy="802395"/>
          </a:xfrm>
          <a:prstGeom prst="rect">
            <a:avLst/>
          </a:prstGeom>
        </p:spPr>
      </p:pic>
      <p:sp>
        <p:nvSpPr>
          <p:cNvPr id="36" name="Ricorda di mantenere il contenuto all’interno di questi margini">
            <a:extLst>
              <a:ext uri="{FF2B5EF4-FFF2-40B4-BE49-F238E27FC236}">
                <a16:creationId xmlns:a16="http://schemas.microsoft.com/office/drawing/2014/main" id="{9039DDD5-83C5-7E1A-20CE-37F0B563EC42}"/>
              </a:ext>
            </a:extLst>
          </p:cNvPr>
          <p:cNvSpPr txBox="1"/>
          <p:nvPr/>
        </p:nvSpPr>
        <p:spPr>
          <a:xfrm>
            <a:off x="7142087" y="1855899"/>
            <a:ext cx="3723913" cy="447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algn="l"/>
            <a:r>
              <a:rPr lang="it-IT" sz="2000" dirty="0">
                <a:latin typeface="Exo-light" panose="02000303000000000000" pitchFamily="50" charset="0"/>
              </a:rPr>
              <a:t>Progettazione tramite guidelines</a:t>
            </a:r>
            <a:endParaRPr sz="2000" dirty="0">
              <a:latin typeface="Exo-light" panose="020003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305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troduzione e Background">
            <a:extLst>
              <a:ext uri="{FF2B5EF4-FFF2-40B4-BE49-F238E27FC236}">
                <a16:creationId xmlns:a16="http://schemas.microsoft.com/office/drawing/2014/main" id="{E32DF6C1-1445-4B2E-AADC-1A5A80E31B60}"/>
              </a:ext>
            </a:extLst>
          </p:cNvPr>
          <p:cNvSpPr txBox="1"/>
          <p:nvPr/>
        </p:nvSpPr>
        <p:spPr>
          <a:xfrm>
            <a:off x="582940" y="305492"/>
            <a:ext cx="11609060" cy="453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sz="2800" dirty="0">
                <a:latin typeface="Exo-thin" panose="02000203000000000000" pitchFamily="50" charset="0"/>
                <a:ea typeface="LaZYDAY" panose="02000603000000000000" pitchFamily="2" charset="0"/>
                <a:cs typeface="+mj-cs"/>
                <a:sym typeface="Helvetica Neue"/>
              </a:rPr>
              <a:t>Metodologia</a:t>
            </a:r>
            <a:endParaRPr sz="2800" dirty="0">
              <a:latin typeface="Exo-thin" panose="02000203000000000000" pitchFamily="50" charset="0"/>
              <a:ea typeface="LaZYDAY" panose="02000603000000000000" pitchFamily="2" charset="0"/>
              <a:cs typeface="+mj-cs"/>
              <a:sym typeface="Helvetica Neue"/>
            </a:endParaRPr>
          </a:p>
        </p:txBody>
      </p:sp>
      <p:sp>
        <p:nvSpPr>
          <p:cNvPr id="29" name="Ricorda di mantenere il contenuto all’interno di questi margini">
            <a:extLst>
              <a:ext uri="{FF2B5EF4-FFF2-40B4-BE49-F238E27FC236}">
                <a16:creationId xmlns:a16="http://schemas.microsoft.com/office/drawing/2014/main" id="{1BB46802-91CE-475C-93FA-CAB6812F2450}"/>
              </a:ext>
            </a:extLst>
          </p:cNvPr>
          <p:cNvSpPr txBox="1"/>
          <p:nvPr/>
        </p:nvSpPr>
        <p:spPr>
          <a:xfrm>
            <a:off x="884119" y="1091954"/>
            <a:ext cx="637729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algn="l"/>
            <a:r>
              <a:rPr lang="it-IT" dirty="0">
                <a:latin typeface="Exo-light" panose="02000303000000000000" pitchFamily="50" charset="0"/>
              </a:rPr>
              <a:t>Struttura del survey: cause delle discriminazioni</a:t>
            </a:r>
            <a:endParaRPr dirty="0">
              <a:latin typeface="Exo-light" panose="02000303000000000000" pitchFamily="50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57A7F87-D732-4C85-BB94-C8A85FC59020}"/>
              </a:ext>
            </a:extLst>
          </p:cNvPr>
          <p:cNvSpPr/>
          <p:nvPr/>
        </p:nvSpPr>
        <p:spPr>
          <a:xfrm>
            <a:off x="480351" y="897069"/>
            <a:ext cx="11231297" cy="4721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">
            <a:extLst>
              <a:ext uri="{FF2B5EF4-FFF2-40B4-BE49-F238E27FC236}">
                <a16:creationId xmlns:a16="http://schemas.microsoft.com/office/drawing/2014/main" id="{0FE13764-B657-0B82-1BA8-43FE20FD3926}"/>
              </a:ext>
            </a:extLst>
          </p:cNvPr>
          <p:cNvSpPr/>
          <p:nvPr/>
        </p:nvSpPr>
        <p:spPr>
          <a:xfrm>
            <a:off x="0" y="5951708"/>
            <a:ext cx="12192000" cy="904013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pic>
        <p:nvPicPr>
          <p:cNvPr id="16" name="image2.png" descr="image2.png">
            <a:extLst>
              <a:ext uri="{FF2B5EF4-FFF2-40B4-BE49-F238E27FC236}">
                <a16:creationId xmlns:a16="http://schemas.microsoft.com/office/drawing/2014/main" id="{2E9F1188-E42B-5660-3D90-556052697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983" y="5951708"/>
            <a:ext cx="1903418" cy="91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87877C1-DFD3-B6E6-3759-B12ABAA74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9" y="6012687"/>
            <a:ext cx="782053" cy="78205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97FAA27-8E73-B28B-6319-72AA143ACDC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19" y="3908359"/>
            <a:ext cx="1382559" cy="13825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EB1A333-A745-C4C3-0ECB-BB078776A0A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322" y="3908359"/>
            <a:ext cx="1382559" cy="1382559"/>
          </a:xfrm>
          <a:prstGeom prst="rect">
            <a:avLst/>
          </a:prstGeom>
        </p:spPr>
      </p:pic>
      <p:sp>
        <p:nvSpPr>
          <p:cNvPr id="19" name="Ricorda di mantenere il contenuto all’interno di questi margini">
            <a:extLst>
              <a:ext uri="{FF2B5EF4-FFF2-40B4-BE49-F238E27FC236}">
                <a16:creationId xmlns:a16="http://schemas.microsoft.com/office/drawing/2014/main" id="{5F0C42A4-46F8-60F8-9180-396751168197}"/>
              </a:ext>
            </a:extLst>
          </p:cNvPr>
          <p:cNvSpPr txBox="1"/>
          <p:nvPr/>
        </p:nvSpPr>
        <p:spPr>
          <a:xfrm>
            <a:off x="884119" y="1804063"/>
            <a:ext cx="4797899" cy="1918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algn="l"/>
            <a:r>
              <a:rPr lang="it-IT" b="1" dirty="0">
                <a:latin typeface="Exo-light" panose="02000303000000000000" pitchFamily="50" charset="0"/>
              </a:rPr>
              <a:t>Attributi sensibili</a:t>
            </a:r>
          </a:p>
          <a:p>
            <a:pPr algn="l"/>
            <a:r>
              <a:rPr lang="it-IT" dirty="0">
                <a:latin typeface="Exo-light" panose="02000303000000000000" pitchFamily="50" charset="0"/>
              </a:rPr>
              <a:t>Età, sesso, gender, razza, colore della pelle, orientamento sessuale, disabilità, eccetera.</a:t>
            </a:r>
          </a:p>
        </p:txBody>
      </p:sp>
      <p:sp>
        <p:nvSpPr>
          <p:cNvPr id="21" name="Ricorda di mantenere il contenuto all’interno di questi margini">
            <a:extLst>
              <a:ext uri="{FF2B5EF4-FFF2-40B4-BE49-F238E27FC236}">
                <a16:creationId xmlns:a16="http://schemas.microsoft.com/office/drawing/2014/main" id="{EB98220D-CA65-C5F6-28C7-005D0F5638CD}"/>
              </a:ext>
            </a:extLst>
          </p:cNvPr>
          <p:cNvSpPr txBox="1"/>
          <p:nvPr/>
        </p:nvSpPr>
        <p:spPr>
          <a:xfrm>
            <a:off x="6209730" y="1841704"/>
            <a:ext cx="5322627" cy="1918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algn="l"/>
            <a:r>
              <a:rPr lang="it-IT" b="1" dirty="0">
                <a:latin typeface="Exo-light" panose="02000303000000000000" pitchFamily="50" charset="0"/>
              </a:rPr>
              <a:t>Aspetti del machine learning</a:t>
            </a:r>
          </a:p>
          <a:p>
            <a:pPr algn="l"/>
            <a:r>
              <a:rPr lang="it-IT" dirty="0">
                <a:latin typeface="Exo-light" panose="02000303000000000000" pitchFamily="50" charset="0"/>
              </a:rPr>
              <a:t>Qualità e dimensione del dataset, feature, algoritmo di machine learning, manutenzione, eccetera.</a:t>
            </a:r>
          </a:p>
        </p:txBody>
      </p:sp>
      <p:sp>
        <p:nvSpPr>
          <p:cNvPr id="22" name="Ricorda di mantenere il contenuto all’interno di questi margini">
            <a:extLst>
              <a:ext uri="{FF2B5EF4-FFF2-40B4-BE49-F238E27FC236}">
                <a16:creationId xmlns:a16="http://schemas.microsoft.com/office/drawing/2014/main" id="{F9FCCF92-5127-500C-1475-ABAB8272142A}"/>
              </a:ext>
            </a:extLst>
          </p:cNvPr>
          <p:cNvSpPr txBox="1"/>
          <p:nvPr/>
        </p:nvSpPr>
        <p:spPr>
          <a:xfrm>
            <a:off x="2670444" y="4182856"/>
            <a:ext cx="6851109" cy="959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sz="2400" dirty="0">
                <a:latin typeface="Exo-light" panose="02000303000000000000" pitchFamily="50" charset="0"/>
              </a:rPr>
              <a:t>Una causa verrà valutata sulla base delle risposte</a:t>
            </a:r>
          </a:p>
          <a:p>
            <a:r>
              <a:rPr lang="it-IT" sz="2400" dirty="0">
                <a:latin typeface="Exo-light" panose="02000303000000000000" pitchFamily="50" charset="0"/>
              </a:rPr>
              <a:t>date su una scala di preferenza da 1 a 5.</a:t>
            </a:r>
          </a:p>
        </p:txBody>
      </p:sp>
    </p:spTree>
    <p:extLst>
      <p:ext uri="{BB962C8B-B14F-4D97-AF65-F5344CB8AC3E}">
        <p14:creationId xmlns:p14="http://schemas.microsoft.com/office/powerpoint/2010/main" val="4117055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B7D26FC8-365D-EFA7-C6E6-364EEE6BA56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204" y="1279600"/>
            <a:ext cx="3956245" cy="3956245"/>
          </a:xfrm>
          <a:prstGeom prst="rect">
            <a:avLst/>
          </a:prstGeom>
        </p:spPr>
      </p:pic>
      <p:sp>
        <p:nvSpPr>
          <p:cNvPr id="14" name="Rettangolo">
            <a:extLst>
              <a:ext uri="{FF2B5EF4-FFF2-40B4-BE49-F238E27FC236}">
                <a16:creationId xmlns:a16="http://schemas.microsoft.com/office/drawing/2014/main" id="{0FE13764-B657-0B82-1BA8-43FE20FD3926}"/>
              </a:ext>
            </a:extLst>
          </p:cNvPr>
          <p:cNvSpPr/>
          <p:nvPr/>
        </p:nvSpPr>
        <p:spPr>
          <a:xfrm>
            <a:off x="0" y="5951708"/>
            <a:ext cx="12192000" cy="904013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3" name="Introduzione e Background">
            <a:extLst>
              <a:ext uri="{FF2B5EF4-FFF2-40B4-BE49-F238E27FC236}">
                <a16:creationId xmlns:a16="http://schemas.microsoft.com/office/drawing/2014/main" id="{E32DF6C1-1445-4B2E-AADC-1A5A80E31B60}"/>
              </a:ext>
            </a:extLst>
          </p:cNvPr>
          <p:cNvSpPr txBox="1"/>
          <p:nvPr/>
        </p:nvSpPr>
        <p:spPr>
          <a:xfrm>
            <a:off x="582940" y="305492"/>
            <a:ext cx="11609060" cy="453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sz="2800" dirty="0">
                <a:latin typeface="Exo-thin" panose="02000203000000000000" pitchFamily="50" charset="0"/>
                <a:ea typeface="LaZYDAY" panose="02000603000000000000" pitchFamily="2" charset="0"/>
                <a:cs typeface="+mj-cs"/>
                <a:sym typeface="Helvetica Neue"/>
              </a:rPr>
              <a:t>Metodologia</a:t>
            </a:r>
            <a:endParaRPr sz="2800" dirty="0">
              <a:latin typeface="Exo-thin" panose="02000203000000000000" pitchFamily="50" charset="0"/>
              <a:ea typeface="LaZYDAY" panose="02000603000000000000" pitchFamily="2" charset="0"/>
              <a:cs typeface="+mj-cs"/>
              <a:sym typeface="Helvetica Neue"/>
            </a:endParaRPr>
          </a:p>
        </p:txBody>
      </p:sp>
      <p:sp>
        <p:nvSpPr>
          <p:cNvPr id="29" name="Ricorda di mantenere il contenuto all’interno di questi margini">
            <a:extLst>
              <a:ext uri="{FF2B5EF4-FFF2-40B4-BE49-F238E27FC236}">
                <a16:creationId xmlns:a16="http://schemas.microsoft.com/office/drawing/2014/main" id="{1BB46802-91CE-475C-93FA-CAB6812F2450}"/>
              </a:ext>
            </a:extLst>
          </p:cNvPr>
          <p:cNvSpPr txBox="1"/>
          <p:nvPr/>
        </p:nvSpPr>
        <p:spPr>
          <a:xfrm>
            <a:off x="884119" y="1091954"/>
            <a:ext cx="637729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algn="l"/>
            <a:r>
              <a:rPr lang="it-IT" dirty="0">
                <a:latin typeface="Exo-light" panose="02000303000000000000" pitchFamily="50" charset="0"/>
              </a:rPr>
              <a:t>Struttura del survey: catalogo di practice</a:t>
            </a:r>
            <a:endParaRPr dirty="0">
              <a:latin typeface="Exo-light" panose="02000303000000000000" pitchFamily="50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57A7F87-D732-4C85-BB94-C8A85FC59020}"/>
              </a:ext>
            </a:extLst>
          </p:cNvPr>
          <p:cNvSpPr/>
          <p:nvPr/>
        </p:nvSpPr>
        <p:spPr>
          <a:xfrm>
            <a:off x="480351" y="897069"/>
            <a:ext cx="11231297" cy="4721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age2.png" descr="image2.png">
            <a:extLst>
              <a:ext uri="{FF2B5EF4-FFF2-40B4-BE49-F238E27FC236}">
                <a16:creationId xmlns:a16="http://schemas.microsoft.com/office/drawing/2014/main" id="{2E9F1188-E42B-5660-3D90-556052697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0983" y="5951708"/>
            <a:ext cx="1903418" cy="91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87877C1-DFD3-B6E6-3759-B12ABAA74D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9" y="6012687"/>
            <a:ext cx="782053" cy="782053"/>
          </a:xfrm>
          <a:prstGeom prst="rect">
            <a:avLst/>
          </a:prstGeom>
        </p:spPr>
      </p:pic>
      <p:sp>
        <p:nvSpPr>
          <p:cNvPr id="13" name="Ricorda di mantenere il contenuto all’interno di questi margini">
            <a:extLst>
              <a:ext uri="{FF2B5EF4-FFF2-40B4-BE49-F238E27FC236}">
                <a16:creationId xmlns:a16="http://schemas.microsoft.com/office/drawing/2014/main" id="{D8E09459-5FCB-DA9D-717E-650478A3F6BE}"/>
              </a:ext>
            </a:extLst>
          </p:cNvPr>
          <p:cNvSpPr txBox="1"/>
          <p:nvPr/>
        </p:nvSpPr>
        <p:spPr>
          <a:xfrm>
            <a:off x="884119" y="1926951"/>
            <a:ext cx="10047738" cy="447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algn="l"/>
            <a:r>
              <a:rPr lang="it-IT" sz="2000" b="1" dirty="0">
                <a:latin typeface="Exo-light" panose="02000303000000000000" pitchFamily="50" charset="0"/>
              </a:rPr>
              <a:t>Catalogo di practice inerenti al machine learning</a:t>
            </a:r>
            <a:endParaRPr sz="2000" b="1" dirty="0">
              <a:latin typeface="Exo-light" panose="02000303000000000000" pitchFamily="50" charset="0"/>
            </a:endParaRPr>
          </a:p>
        </p:txBody>
      </p:sp>
      <p:sp>
        <p:nvSpPr>
          <p:cNvPr id="15" name="Ricorda di mantenere il contenuto all’interno di questi margini">
            <a:extLst>
              <a:ext uri="{FF2B5EF4-FFF2-40B4-BE49-F238E27FC236}">
                <a16:creationId xmlns:a16="http://schemas.microsoft.com/office/drawing/2014/main" id="{D36D0A86-2CF2-AF56-8994-5E9727375FE1}"/>
              </a:ext>
            </a:extLst>
          </p:cNvPr>
          <p:cNvSpPr txBox="1"/>
          <p:nvPr/>
        </p:nvSpPr>
        <p:spPr>
          <a:xfrm>
            <a:off x="884119" y="2436653"/>
            <a:ext cx="6377293" cy="1924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000" dirty="0">
                <a:latin typeface="Exo-light" panose="02000303000000000000" pitchFamily="50" charset="0"/>
              </a:rPr>
              <a:t>Bilanciamento e qualità del dataset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000" dirty="0">
                <a:latin typeface="Exo-light" panose="02000303000000000000" pitchFamily="50" charset="0"/>
              </a:rPr>
              <a:t>Manipolazione del dataset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000" dirty="0">
                <a:latin typeface="Exo-light" panose="02000303000000000000" pitchFamily="50" charset="0"/>
              </a:rPr>
              <a:t>Regolazione dei pesi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000" dirty="0">
                <a:latin typeface="Exo-light" panose="02000303000000000000" pitchFamily="50" charset="0"/>
              </a:rPr>
              <a:t>Training, validazione e testing del modello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000" dirty="0">
                <a:latin typeface="Exo-light" panose="02000303000000000000" pitchFamily="50" charset="0"/>
              </a:rPr>
              <a:t>Manutenzione ed evoluzione</a:t>
            </a:r>
            <a:endParaRPr sz="2000" dirty="0">
              <a:latin typeface="Exo-light" panose="02000303000000000000" pitchFamily="50" charset="0"/>
            </a:endParaRPr>
          </a:p>
        </p:txBody>
      </p:sp>
      <p:sp>
        <p:nvSpPr>
          <p:cNvPr id="25" name="Ricorda di mantenere il contenuto all’interno di questi margini">
            <a:extLst>
              <a:ext uri="{FF2B5EF4-FFF2-40B4-BE49-F238E27FC236}">
                <a16:creationId xmlns:a16="http://schemas.microsoft.com/office/drawing/2014/main" id="{E0690346-1A2C-AE8F-24FF-15BA5C9577F2}"/>
              </a:ext>
            </a:extLst>
          </p:cNvPr>
          <p:cNvSpPr txBox="1"/>
          <p:nvPr/>
        </p:nvSpPr>
        <p:spPr>
          <a:xfrm>
            <a:off x="884119" y="4422261"/>
            <a:ext cx="10047738" cy="81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algn="l"/>
            <a:r>
              <a:rPr lang="it-IT" sz="2000" dirty="0">
                <a:latin typeface="Exo-light" panose="02000303000000000000" pitchFamily="50" charset="0"/>
              </a:rPr>
              <a:t>Classificazione in best o bad practice tramite</a:t>
            </a:r>
          </a:p>
          <a:p>
            <a:pPr algn="l"/>
            <a:r>
              <a:rPr lang="it-IT" sz="2000" dirty="0">
                <a:latin typeface="Exo-light" panose="02000303000000000000" pitchFamily="50" charset="0"/>
              </a:rPr>
              <a:t>una scala che vada da 1 a 11</a:t>
            </a:r>
            <a:endParaRPr sz="2000" dirty="0">
              <a:latin typeface="Exo-light" panose="02000303000000000000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30A32B9-B64E-E9DD-8A49-18B4A9C16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1191" y="1201584"/>
            <a:ext cx="2207977" cy="411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0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9E013CC1-95D2-722B-B77F-EC592A9E91D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096">
            <a:off x="7120006" y="1176816"/>
            <a:ext cx="4161819" cy="4161819"/>
          </a:xfrm>
          <a:prstGeom prst="rect">
            <a:avLst/>
          </a:prstGeom>
        </p:spPr>
      </p:pic>
      <p:sp>
        <p:nvSpPr>
          <p:cNvPr id="14" name="Rettangolo">
            <a:extLst>
              <a:ext uri="{FF2B5EF4-FFF2-40B4-BE49-F238E27FC236}">
                <a16:creationId xmlns:a16="http://schemas.microsoft.com/office/drawing/2014/main" id="{0FE13764-B657-0B82-1BA8-43FE20FD3926}"/>
              </a:ext>
            </a:extLst>
          </p:cNvPr>
          <p:cNvSpPr/>
          <p:nvPr/>
        </p:nvSpPr>
        <p:spPr>
          <a:xfrm>
            <a:off x="0" y="5951708"/>
            <a:ext cx="12192000" cy="904013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3" name="Introduzione e Background">
            <a:extLst>
              <a:ext uri="{FF2B5EF4-FFF2-40B4-BE49-F238E27FC236}">
                <a16:creationId xmlns:a16="http://schemas.microsoft.com/office/drawing/2014/main" id="{E32DF6C1-1445-4B2E-AADC-1A5A80E31B60}"/>
              </a:ext>
            </a:extLst>
          </p:cNvPr>
          <p:cNvSpPr txBox="1"/>
          <p:nvPr/>
        </p:nvSpPr>
        <p:spPr>
          <a:xfrm>
            <a:off x="582940" y="305492"/>
            <a:ext cx="11609060" cy="453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sz="2800" dirty="0">
                <a:latin typeface="Exo-thin" panose="02000203000000000000" pitchFamily="50" charset="0"/>
                <a:ea typeface="LaZYDAY" panose="02000603000000000000" pitchFamily="2" charset="0"/>
                <a:cs typeface="+mj-cs"/>
                <a:sym typeface="Helvetica Neue"/>
              </a:rPr>
              <a:t>Metodologia</a:t>
            </a:r>
            <a:endParaRPr sz="2800" dirty="0">
              <a:latin typeface="Exo-thin" panose="02000203000000000000" pitchFamily="50" charset="0"/>
              <a:ea typeface="LaZYDAY" panose="02000603000000000000" pitchFamily="2" charset="0"/>
              <a:cs typeface="+mj-cs"/>
              <a:sym typeface="Helvetica Neue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57A7F87-D732-4C85-BB94-C8A85FC59020}"/>
              </a:ext>
            </a:extLst>
          </p:cNvPr>
          <p:cNvSpPr/>
          <p:nvPr/>
        </p:nvSpPr>
        <p:spPr>
          <a:xfrm>
            <a:off x="480351" y="897069"/>
            <a:ext cx="11231297" cy="4721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age2.png" descr="image2.png">
            <a:extLst>
              <a:ext uri="{FF2B5EF4-FFF2-40B4-BE49-F238E27FC236}">
                <a16:creationId xmlns:a16="http://schemas.microsoft.com/office/drawing/2014/main" id="{2E9F1188-E42B-5660-3D90-556052697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0983" y="5951708"/>
            <a:ext cx="1903418" cy="91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87877C1-DFD3-B6E6-3759-B12ABAA74D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9" y="6012687"/>
            <a:ext cx="782053" cy="78205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0ADA543-7C0D-0D93-4364-2A1E7E617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12" y="1130526"/>
            <a:ext cx="5433124" cy="103168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905D8C4-98F3-27E7-B8DB-62DED4BECC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612" y="2279064"/>
            <a:ext cx="5234309" cy="9832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67F2B74-8B34-F109-E2A3-FB5C08FBF3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612" y="3383608"/>
            <a:ext cx="4302751" cy="204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80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troduzione e Background">
            <a:extLst>
              <a:ext uri="{FF2B5EF4-FFF2-40B4-BE49-F238E27FC236}">
                <a16:creationId xmlns:a16="http://schemas.microsoft.com/office/drawing/2014/main" id="{E32DF6C1-1445-4B2E-AADC-1A5A80E31B60}"/>
              </a:ext>
            </a:extLst>
          </p:cNvPr>
          <p:cNvSpPr txBox="1"/>
          <p:nvPr/>
        </p:nvSpPr>
        <p:spPr>
          <a:xfrm>
            <a:off x="582940" y="305492"/>
            <a:ext cx="11609060" cy="453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sz="2800" dirty="0">
                <a:latin typeface="Exo-thin" panose="02000203000000000000" pitchFamily="50" charset="0"/>
                <a:ea typeface="LaZYDAY" panose="02000603000000000000" pitchFamily="2" charset="0"/>
                <a:cs typeface="+mj-cs"/>
                <a:sym typeface="Helvetica Neue"/>
              </a:rPr>
              <a:t>Studio Empirico</a:t>
            </a:r>
            <a:endParaRPr sz="2800" dirty="0">
              <a:latin typeface="Exo-thin" panose="02000203000000000000" pitchFamily="50" charset="0"/>
              <a:ea typeface="LaZYDAY" panose="02000603000000000000" pitchFamily="2" charset="0"/>
              <a:cs typeface="+mj-cs"/>
              <a:sym typeface="Helvetica Neue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57A7F87-D732-4C85-BB94-C8A85FC59020}"/>
              </a:ext>
            </a:extLst>
          </p:cNvPr>
          <p:cNvSpPr/>
          <p:nvPr/>
        </p:nvSpPr>
        <p:spPr>
          <a:xfrm>
            <a:off x="480351" y="897069"/>
            <a:ext cx="11231297" cy="4721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">
            <a:extLst>
              <a:ext uri="{FF2B5EF4-FFF2-40B4-BE49-F238E27FC236}">
                <a16:creationId xmlns:a16="http://schemas.microsoft.com/office/drawing/2014/main" id="{C2407FDA-97E9-6471-03C1-A99D6CA09BCF}"/>
              </a:ext>
            </a:extLst>
          </p:cNvPr>
          <p:cNvSpPr/>
          <p:nvPr/>
        </p:nvSpPr>
        <p:spPr>
          <a:xfrm>
            <a:off x="0" y="5951708"/>
            <a:ext cx="12192000" cy="904013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pic>
        <p:nvPicPr>
          <p:cNvPr id="16" name="image2.png" descr="image2.png">
            <a:extLst>
              <a:ext uri="{FF2B5EF4-FFF2-40B4-BE49-F238E27FC236}">
                <a16:creationId xmlns:a16="http://schemas.microsoft.com/office/drawing/2014/main" id="{D0AC961E-53E6-342B-843F-0C06B8581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983" y="5951708"/>
            <a:ext cx="1903418" cy="91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516BB37-B0E7-7033-E7C3-90BE53CD7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9" y="6012687"/>
            <a:ext cx="782053" cy="78205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5B91B31-0396-F111-EBB7-9C07920AF6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52" y="1091954"/>
            <a:ext cx="4322622" cy="432262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27C2B5B-209A-B3B5-CD85-8DABF92FA3A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alphaModFix amt="14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83" y="989132"/>
            <a:ext cx="4528265" cy="452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59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troduzione e Background">
            <a:extLst>
              <a:ext uri="{FF2B5EF4-FFF2-40B4-BE49-F238E27FC236}">
                <a16:creationId xmlns:a16="http://schemas.microsoft.com/office/drawing/2014/main" id="{E32DF6C1-1445-4B2E-AADC-1A5A80E31B60}"/>
              </a:ext>
            </a:extLst>
          </p:cNvPr>
          <p:cNvSpPr txBox="1"/>
          <p:nvPr/>
        </p:nvSpPr>
        <p:spPr>
          <a:xfrm>
            <a:off x="582940" y="305492"/>
            <a:ext cx="11609060" cy="453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sz="2800" dirty="0">
                <a:latin typeface="Exo-thin" panose="02000203000000000000" pitchFamily="50" charset="0"/>
                <a:ea typeface="LaZYDAY" panose="02000603000000000000" pitchFamily="2" charset="0"/>
                <a:cs typeface="+mj-cs"/>
                <a:sym typeface="Helvetica Neue"/>
              </a:rPr>
              <a:t>Risultati: cause di discriminazioni – attributi sensibili</a:t>
            </a:r>
            <a:endParaRPr sz="2800" dirty="0">
              <a:latin typeface="Exo-thin" panose="02000203000000000000" pitchFamily="50" charset="0"/>
              <a:ea typeface="LaZYDAY" panose="02000603000000000000" pitchFamily="2" charset="0"/>
              <a:cs typeface="+mj-cs"/>
              <a:sym typeface="Helvetica Neue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57A7F87-D732-4C85-BB94-C8A85FC59020}"/>
              </a:ext>
            </a:extLst>
          </p:cNvPr>
          <p:cNvSpPr/>
          <p:nvPr/>
        </p:nvSpPr>
        <p:spPr>
          <a:xfrm>
            <a:off x="480351" y="897069"/>
            <a:ext cx="11231297" cy="4721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">
            <a:extLst>
              <a:ext uri="{FF2B5EF4-FFF2-40B4-BE49-F238E27FC236}">
                <a16:creationId xmlns:a16="http://schemas.microsoft.com/office/drawing/2014/main" id="{D46690E1-7925-3034-3B12-B457026462AE}"/>
              </a:ext>
            </a:extLst>
          </p:cNvPr>
          <p:cNvSpPr/>
          <p:nvPr/>
        </p:nvSpPr>
        <p:spPr>
          <a:xfrm>
            <a:off x="0" y="5951708"/>
            <a:ext cx="12192000" cy="904013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pic>
        <p:nvPicPr>
          <p:cNvPr id="16" name="image2.png" descr="image2.png">
            <a:extLst>
              <a:ext uri="{FF2B5EF4-FFF2-40B4-BE49-F238E27FC236}">
                <a16:creationId xmlns:a16="http://schemas.microsoft.com/office/drawing/2014/main" id="{00BDFCF6-E996-5014-B4F0-70623273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983" y="5951708"/>
            <a:ext cx="1903418" cy="91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EE48FC8-26EF-DA0D-E04F-78967CDFF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9" y="6012687"/>
            <a:ext cx="782053" cy="782053"/>
          </a:xfrm>
          <a:prstGeom prst="rect">
            <a:avLst/>
          </a:prstGeom>
        </p:spPr>
      </p:pic>
      <p:graphicFrame>
        <p:nvGraphicFramePr>
          <p:cNvPr id="19" name="Grafico 18">
            <a:extLst>
              <a:ext uri="{FF2B5EF4-FFF2-40B4-BE49-F238E27FC236}">
                <a16:creationId xmlns:a16="http://schemas.microsoft.com/office/drawing/2014/main" id="{5ED3A0A5-6C1C-2DB5-9113-A5A35A4A99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2606197"/>
              </p:ext>
            </p:extLst>
          </p:nvPr>
        </p:nvGraphicFramePr>
        <p:xfrm>
          <a:off x="628625" y="1062494"/>
          <a:ext cx="5319672" cy="4390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0" name="Grafico 19">
            <a:extLst>
              <a:ext uri="{FF2B5EF4-FFF2-40B4-BE49-F238E27FC236}">
                <a16:creationId xmlns:a16="http://schemas.microsoft.com/office/drawing/2014/main" id="{64008EAB-1757-4644-930B-2BFC8E6A06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7636488"/>
              </p:ext>
            </p:extLst>
          </p:nvPr>
        </p:nvGraphicFramePr>
        <p:xfrm>
          <a:off x="6166775" y="1062494"/>
          <a:ext cx="5326395" cy="4390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61217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troduzione e Background">
            <a:extLst>
              <a:ext uri="{FF2B5EF4-FFF2-40B4-BE49-F238E27FC236}">
                <a16:creationId xmlns:a16="http://schemas.microsoft.com/office/drawing/2014/main" id="{E32DF6C1-1445-4B2E-AADC-1A5A80E31B60}"/>
              </a:ext>
            </a:extLst>
          </p:cNvPr>
          <p:cNvSpPr txBox="1"/>
          <p:nvPr/>
        </p:nvSpPr>
        <p:spPr>
          <a:xfrm>
            <a:off x="582940" y="305492"/>
            <a:ext cx="11609060" cy="453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sz="2800" dirty="0">
                <a:latin typeface="Exo-thin" panose="02000203000000000000" pitchFamily="50" charset="0"/>
                <a:ea typeface="LaZYDAY" panose="02000603000000000000" pitchFamily="2" charset="0"/>
                <a:cs typeface="+mj-cs"/>
                <a:sym typeface="Helvetica Neue"/>
              </a:rPr>
              <a:t>Risultati: cause di discriminazioni – attributi sensibili</a:t>
            </a:r>
            <a:endParaRPr sz="2800" dirty="0">
              <a:latin typeface="Exo-thin" panose="02000203000000000000" pitchFamily="50" charset="0"/>
              <a:ea typeface="LaZYDAY" panose="02000603000000000000" pitchFamily="2" charset="0"/>
              <a:cs typeface="+mj-cs"/>
              <a:sym typeface="Helvetica Neue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57A7F87-D732-4C85-BB94-C8A85FC59020}"/>
              </a:ext>
            </a:extLst>
          </p:cNvPr>
          <p:cNvSpPr/>
          <p:nvPr/>
        </p:nvSpPr>
        <p:spPr>
          <a:xfrm>
            <a:off x="480351" y="897069"/>
            <a:ext cx="11231297" cy="4721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">
            <a:extLst>
              <a:ext uri="{FF2B5EF4-FFF2-40B4-BE49-F238E27FC236}">
                <a16:creationId xmlns:a16="http://schemas.microsoft.com/office/drawing/2014/main" id="{D46690E1-7925-3034-3B12-B457026462AE}"/>
              </a:ext>
            </a:extLst>
          </p:cNvPr>
          <p:cNvSpPr/>
          <p:nvPr/>
        </p:nvSpPr>
        <p:spPr>
          <a:xfrm>
            <a:off x="0" y="5951708"/>
            <a:ext cx="12192000" cy="904013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pic>
        <p:nvPicPr>
          <p:cNvPr id="16" name="image2.png" descr="image2.png">
            <a:extLst>
              <a:ext uri="{FF2B5EF4-FFF2-40B4-BE49-F238E27FC236}">
                <a16:creationId xmlns:a16="http://schemas.microsoft.com/office/drawing/2014/main" id="{00BDFCF6-E996-5014-B4F0-70623273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983" y="5951708"/>
            <a:ext cx="1903418" cy="91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EE48FC8-26EF-DA0D-E04F-78967CDFF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9" y="6012687"/>
            <a:ext cx="782053" cy="782053"/>
          </a:xfrm>
          <a:prstGeom prst="rect">
            <a:avLst/>
          </a:prstGeom>
        </p:spPr>
      </p:pic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3D7D801B-9CE5-A3C0-D07B-AE4D8B66B2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9619360"/>
              </p:ext>
            </p:extLst>
          </p:nvPr>
        </p:nvGraphicFramePr>
        <p:xfrm>
          <a:off x="2879889" y="1103365"/>
          <a:ext cx="7015162" cy="4308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63435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troduzione e Background">
            <a:extLst>
              <a:ext uri="{FF2B5EF4-FFF2-40B4-BE49-F238E27FC236}">
                <a16:creationId xmlns:a16="http://schemas.microsoft.com/office/drawing/2014/main" id="{E32DF6C1-1445-4B2E-AADC-1A5A80E31B60}"/>
              </a:ext>
            </a:extLst>
          </p:cNvPr>
          <p:cNvSpPr txBox="1"/>
          <p:nvPr/>
        </p:nvSpPr>
        <p:spPr>
          <a:xfrm>
            <a:off x="582940" y="302735"/>
            <a:ext cx="11609060" cy="455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sz="2800" dirty="0">
                <a:latin typeface="Exo-thin" panose="02000203000000000000" pitchFamily="50" charset="0"/>
                <a:ea typeface="LaZYDAY" panose="02000603000000000000" pitchFamily="2" charset="0"/>
                <a:cs typeface="+mj-cs"/>
                <a:sym typeface="Helvetica Neue"/>
              </a:rPr>
              <a:t>Risultati: cause di discriminazioni – aspetti del machine learning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57A7F87-D732-4C85-BB94-C8A85FC59020}"/>
              </a:ext>
            </a:extLst>
          </p:cNvPr>
          <p:cNvSpPr/>
          <p:nvPr/>
        </p:nvSpPr>
        <p:spPr>
          <a:xfrm>
            <a:off x="480351" y="897069"/>
            <a:ext cx="11231297" cy="4721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">
            <a:extLst>
              <a:ext uri="{FF2B5EF4-FFF2-40B4-BE49-F238E27FC236}">
                <a16:creationId xmlns:a16="http://schemas.microsoft.com/office/drawing/2014/main" id="{D46690E1-7925-3034-3B12-B457026462AE}"/>
              </a:ext>
            </a:extLst>
          </p:cNvPr>
          <p:cNvSpPr/>
          <p:nvPr/>
        </p:nvSpPr>
        <p:spPr>
          <a:xfrm>
            <a:off x="0" y="5951708"/>
            <a:ext cx="12192000" cy="904013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pic>
        <p:nvPicPr>
          <p:cNvPr id="16" name="image2.png" descr="image2.png">
            <a:extLst>
              <a:ext uri="{FF2B5EF4-FFF2-40B4-BE49-F238E27FC236}">
                <a16:creationId xmlns:a16="http://schemas.microsoft.com/office/drawing/2014/main" id="{00BDFCF6-E996-5014-B4F0-70623273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983" y="5951708"/>
            <a:ext cx="1903418" cy="91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EE48FC8-26EF-DA0D-E04F-78967CDFF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9" y="6012687"/>
            <a:ext cx="782053" cy="78205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39BCF6C-3E72-16D1-4EE2-2DE6E28F4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25" y="1091625"/>
            <a:ext cx="5502897" cy="433220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6A2F86C-FB3A-00B4-09D6-91B8FD01E4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060" y="1091625"/>
            <a:ext cx="5568189" cy="433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756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325</Words>
  <Application>Microsoft Office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Exo-bold</vt:lpstr>
      <vt:lpstr>Exo-light</vt:lpstr>
      <vt:lpstr>Exo-Medium</vt:lpstr>
      <vt:lpstr>Exo-thin</vt:lpstr>
      <vt:lpstr>Helvetica Neue Medium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Carmine Ferrara</dc:creator>
  <cp:lastModifiedBy>Francesco Abate</cp:lastModifiedBy>
  <cp:revision>7</cp:revision>
  <dcterms:created xsi:type="dcterms:W3CDTF">2022-06-20T18:10:20Z</dcterms:created>
  <dcterms:modified xsi:type="dcterms:W3CDTF">2022-06-28T11:51:53Z</dcterms:modified>
</cp:coreProperties>
</file>